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76" r:id="rId2"/>
    <p:sldId id="256" r:id="rId3"/>
    <p:sldId id="257" r:id="rId4"/>
    <p:sldId id="258" r:id="rId5"/>
    <p:sldId id="259" r:id="rId6"/>
    <p:sldId id="260" r:id="rId7"/>
    <p:sldId id="261" r:id="rId8"/>
    <p:sldId id="270" r:id="rId9"/>
    <p:sldId id="272" r:id="rId10"/>
    <p:sldId id="273" r:id="rId11"/>
    <p:sldId id="274"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HAN" initials="r"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p:cViewPr varScale="1">
        <p:scale>
          <a:sx n="80" d="100"/>
          <a:sy n="80" d="100"/>
        </p:scale>
        <p:origin x="-706" y="-67"/>
      </p:cViewPr>
      <p:guideLst>
        <p:guide orient="horz" pos="2160"/>
        <p:guide pos="3840"/>
      </p:guideLst>
    </p:cSldViewPr>
  </p:slideViewPr>
  <p:outlineViewPr>
    <p:cViewPr>
      <p:scale>
        <a:sx n="33" d="100"/>
        <a:sy n="33" d="100"/>
      </p:scale>
      <p:origin x="0" y="-495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3" d="100"/>
          <a:sy n="53" d="100"/>
        </p:scale>
        <p:origin x="284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6-16T08:32:35.729" idx="1">
    <p:pos x="3400" y="1161"/>
    <p:text>Düşün ve Plan Yap
Planı Uygula
Yaptıklarını Değerlendir
Değerlendirmeden Ders Çıkar
Sorumluluğunu Üstlen
Öz eleştiri yap</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2BBC-4786-4B0B-B35C-E01FB5C4C281}" type="datetimeFigureOut">
              <a:rPr lang="tr-TR" smtClean="0"/>
              <a:t>27.09.2019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25233-67C2-4ECD-A42B-833221E0A1E3}" type="slidenum">
              <a:rPr lang="tr-TR" smtClean="0"/>
              <a:t>‹#›</a:t>
            </a:fld>
            <a:endParaRPr lang="tr-TR"/>
          </a:p>
        </p:txBody>
      </p:sp>
    </p:spTree>
    <p:extLst>
      <p:ext uri="{BB962C8B-B14F-4D97-AF65-F5344CB8AC3E}">
        <p14:creationId xmlns:p14="http://schemas.microsoft.com/office/powerpoint/2010/main" val="692977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0025233-67C2-4ECD-A42B-833221E0A1E3}" type="slidenum">
              <a:rPr lang="tr-TR" smtClean="0"/>
              <a:t>5</a:t>
            </a:fld>
            <a:endParaRPr lang="tr-TR"/>
          </a:p>
        </p:txBody>
      </p:sp>
    </p:spTree>
    <p:extLst>
      <p:ext uri="{BB962C8B-B14F-4D97-AF65-F5344CB8AC3E}">
        <p14:creationId xmlns:p14="http://schemas.microsoft.com/office/powerpoint/2010/main" val="3914078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www.egitimhane.com</a:t>
            </a:r>
            <a:endParaRPr lang="tr-TR"/>
          </a:p>
        </p:txBody>
      </p:sp>
      <p:sp>
        <p:nvSpPr>
          <p:cNvPr id="4" name="Slayt Numarası Yer Tutucusu 3"/>
          <p:cNvSpPr>
            <a:spLocks noGrp="1"/>
          </p:cNvSpPr>
          <p:nvPr>
            <p:ph type="sldNum" sz="quarter" idx="10"/>
          </p:nvPr>
        </p:nvSpPr>
        <p:spPr/>
        <p:txBody>
          <a:bodyPr/>
          <a:lstStyle/>
          <a:p>
            <a:fld id="{D0025233-67C2-4ECD-A42B-833221E0A1E3}" type="slidenum">
              <a:rPr lang="tr-TR" smtClean="0"/>
              <a:t>12</a:t>
            </a:fld>
            <a:endParaRPr lang="tr-TR"/>
          </a:p>
        </p:txBody>
      </p:sp>
    </p:spTree>
    <p:extLst>
      <p:ext uri="{BB962C8B-B14F-4D97-AF65-F5344CB8AC3E}">
        <p14:creationId xmlns:p14="http://schemas.microsoft.com/office/powerpoint/2010/main" val="2541304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9/27/2019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9/27/2019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9/27/2019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9/27/2019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9/27/2019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9/27/2019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9/27/2019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9/27/2019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9/27/2019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9/27/2019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9/27/2019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9/27/2019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TEGM%20%20&#304;lkokul%20Satran&#231;%20&#214;&#287;retim%20Program&#305;.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TEGM%20%20&#304;lkokul%20Satran&#231;%20&#214;&#287;retim%20Program&#305;.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mufredat.meb.gov.t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mufredat.meb.gov.tr/ProgramDetay.aspx?PID=604"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TEGM%20%20&#304;lkokul%20Satran&#231;%20&#214;&#287;retim%20Program&#305;.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TEGM%20%20&#304;lkokul%20Satran&#231;%20&#214;&#287;retim%20Program&#30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0888" y="800474"/>
            <a:ext cx="10820400" cy="4024125"/>
          </a:xfrm>
        </p:spPr>
        <p:txBody>
          <a:bodyPr>
            <a:normAutofit/>
          </a:bodyPr>
          <a:lstStyle/>
          <a:p>
            <a:pPr marL="0" indent="0" algn="ctr">
              <a:buNone/>
            </a:pPr>
            <a:r>
              <a:rPr lang="tr-TR" sz="4400" dirty="0" smtClean="0"/>
              <a:t>2018 – 2019 Eğitim ve Öğretim Yılı Mesleki Çalışma Programı</a:t>
            </a:r>
          </a:p>
          <a:p>
            <a:pPr marL="0" indent="0" algn="ctr">
              <a:buNone/>
            </a:pPr>
            <a:endParaRPr lang="tr-TR" sz="4400" dirty="0" smtClean="0"/>
          </a:p>
          <a:p>
            <a:pPr marL="0" indent="0" algn="ctr">
              <a:buNone/>
            </a:pPr>
            <a:endParaRPr lang="tr-TR" sz="4400" dirty="0"/>
          </a:p>
          <a:p>
            <a:pPr marL="0" indent="0" algn="ctr">
              <a:buNone/>
            </a:pPr>
            <a:r>
              <a:rPr lang="tr-TR" sz="4400" dirty="0" smtClean="0">
                <a:solidFill>
                  <a:srgbClr val="FFFF00"/>
                </a:solidFill>
              </a:rPr>
              <a:t>SATRANÇ ÖĞRETİM PROGRAMI</a:t>
            </a:r>
          </a:p>
          <a:p>
            <a:pPr marL="0" indent="0" algn="ctr">
              <a:buNone/>
            </a:pPr>
            <a:endParaRPr lang="tr-TR" sz="4400" dirty="0"/>
          </a:p>
          <a:p>
            <a:pPr marL="0" indent="0" algn="ctr">
              <a:buNone/>
            </a:pPr>
            <a:endParaRPr lang="tr-TR" sz="4400" dirty="0"/>
          </a:p>
        </p:txBody>
      </p:sp>
      <p:sp>
        <p:nvSpPr>
          <p:cNvPr id="2" name="Metin kutusu 1"/>
          <p:cNvSpPr txBox="1"/>
          <p:nvPr/>
        </p:nvSpPr>
        <p:spPr>
          <a:xfrm>
            <a:off x="0" y="5442155"/>
            <a:ext cx="12191999" cy="646331"/>
          </a:xfrm>
          <a:prstGeom prst="rect">
            <a:avLst/>
          </a:prstGeom>
          <a:noFill/>
        </p:spPr>
        <p:txBody>
          <a:bodyPr wrap="square" rtlCol="0">
            <a:spAutoFit/>
          </a:bodyPr>
          <a:lstStyle/>
          <a:p>
            <a:pPr algn="ctr"/>
            <a:r>
              <a:rPr lang="tr-TR" sz="3600" b="1" dirty="0" smtClean="0"/>
              <a:t>17.6.2019</a:t>
            </a:r>
            <a:endParaRPr lang="tr-TR" sz="3600" b="1" dirty="0"/>
          </a:p>
        </p:txBody>
      </p:sp>
    </p:spTree>
    <p:extLst>
      <p:ext uri="{BB962C8B-B14F-4D97-AF65-F5344CB8AC3E}">
        <p14:creationId xmlns:p14="http://schemas.microsoft.com/office/powerpoint/2010/main" val="272182706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8206" y="285049"/>
            <a:ext cx="11152239" cy="821080"/>
          </a:xfrm>
        </p:spPr>
        <p:txBody>
          <a:bodyPr/>
          <a:lstStyle/>
          <a:p>
            <a:r>
              <a:rPr lang="tr-TR" b="1" i="1" u="sng" dirty="0"/>
              <a:t>3</a:t>
            </a:r>
            <a:r>
              <a:rPr lang="tr-TR" b="1" i="1" u="sng" dirty="0" smtClean="0"/>
              <a:t>. </a:t>
            </a:r>
            <a:r>
              <a:rPr lang="tr-TR" b="1" i="1" u="sng" dirty="0"/>
              <a:t>BASAMAK KAZANIM VE AÇIKLAMALARI </a:t>
            </a:r>
          </a:p>
        </p:txBody>
      </p:sp>
      <p:sp>
        <p:nvSpPr>
          <p:cNvPr id="3" name="İçerik Yer Tutucusu 2"/>
          <p:cNvSpPr>
            <a:spLocks noGrp="1"/>
          </p:cNvSpPr>
          <p:nvPr>
            <p:ph idx="1"/>
          </p:nvPr>
        </p:nvSpPr>
        <p:spPr>
          <a:xfrm>
            <a:off x="862781" y="3433425"/>
            <a:ext cx="10820400" cy="1153324"/>
          </a:xfrm>
        </p:spPr>
        <p:txBody>
          <a:bodyPr>
            <a:normAutofit/>
          </a:bodyPr>
          <a:lstStyle/>
          <a:p>
            <a:endParaRPr lang="tr-TR" dirty="0"/>
          </a:p>
        </p:txBody>
      </p:sp>
      <p:pic>
        <p:nvPicPr>
          <p:cNvPr id="4" name="Resim 3">
            <a:hlinkClick r:id="rId2" action="ppaction://hlinkfile"/>
          </p:cNvPr>
          <p:cNvPicPr>
            <a:picLocks noChangeAspect="1"/>
          </p:cNvPicPr>
          <p:nvPr/>
        </p:nvPicPr>
        <p:blipFill>
          <a:blip r:embed="rId3"/>
          <a:stretch>
            <a:fillRect/>
          </a:stretch>
        </p:blipFill>
        <p:spPr>
          <a:xfrm>
            <a:off x="206477" y="1106129"/>
            <a:ext cx="11827568" cy="5442155"/>
          </a:xfrm>
          <a:prstGeom prst="rect">
            <a:avLst/>
          </a:prstGeom>
        </p:spPr>
      </p:pic>
    </p:spTree>
    <p:extLst>
      <p:ext uri="{BB962C8B-B14F-4D97-AF65-F5344CB8AC3E}">
        <p14:creationId xmlns:p14="http://schemas.microsoft.com/office/powerpoint/2010/main" val="272591155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iterate type="lt">
                                    <p:tmPct val="3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hlinkClick r:id="rId2" action="ppaction://hlinkfile"/>
          </p:cNvPr>
          <p:cNvPicPr>
            <a:picLocks noChangeAspect="1"/>
          </p:cNvPicPr>
          <p:nvPr/>
        </p:nvPicPr>
        <p:blipFill>
          <a:blip r:embed="rId3"/>
          <a:stretch>
            <a:fillRect/>
          </a:stretch>
        </p:blipFill>
        <p:spPr>
          <a:xfrm>
            <a:off x="206476" y="1106128"/>
            <a:ext cx="11894983" cy="5442155"/>
          </a:xfrm>
          <a:prstGeom prst="rect">
            <a:avLst/>
          </a:prstGeom>
        </p:spPr>
      </p:pic>
      <p:sp>
        <p:nvSpPr>
          <p:cNvPr id="2" name="Unvan 1"/>
          <p:cNvSpPr>
            <a:spLocks noGrp="1"/>
          </p:cNvSpPr>
          <p:nvPr>
            <p:ph type="title"/>
          </p:nvPr>
        </p:nvSpPr>
        <p:spPr>
          <a:xfrm>
            <a:off x="398206" y="285049"/>
            <a:ext cx="11152239" cy="821080"/>
          </a:xfrm>
        </p:spPr>
        <p:txBody>
          <a:bodyPr/>
          <a:lstStyle/>
          <a:p>
            <a:r>
              <a:rPr lang="tr-TR" b="1" i="1" u="sng" dirty="0"/>
              <a:t>4</a:t>
            </a:r>
            <a:r>
              <a:rPr lang="tr-TR" b="1" i="1" u="sng" dirty="0" smtClean="0"/>
              <a:t>. </a:t>
            </a:r>
            <a:r>
              <a:rPr lang="tr-TR" b="1" i="1" u="sng" dirty="0"/>
              <a:t>BASAMAK KAZANIM VE AÇIKLAMALARI </a:t>
            </a:r>
          </a:p>
        </p:txBody>
      </p:sp>
    </p:spTree>
    <p:extLst>
      <p:ext uri="{BB962C8B-B14F-4D97-AF65-F5344CB8AC3E}">
        <p14:creationId xmlns:p14="http://schemas.microsoft.com/office/powerpoint/2010/main" val="14034774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iterate type="lt">
                                    <p:tmPct val="3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1226" y="764373"/>
            <a:ext cx="11970774" cy="702510"/>
          </a:xfrm>
        </p:spPr>
        <p:txBody>
          <a:bodyPr/>
          <a:lstStyle/>
          <a:p>
            <a:pPr algn="ctr"/>
            <a:r>
              <a:rPr lang="tr-TR" dirty="0" smtClean="0"/>
              <a:t>Hazırlayan</a:t>
            </a:r>
            <a:endParaRPr lang="tr-TR" dirty="0"/>
          </a:p>
        </p:txBody>
      </p:sp>
      <p:sp>
        <p:nvSpPr>
          <p:cNvPr id="3" name="İçerik Yer Tutucusu 2"/>
          <p:cNvSpPr>
            <a:spLocks noGrp="1"/>
          </p:cNvSpPr>
          <p:nvPr>
            <p:ph idx="1"/>
          </p:nvPr>
        </p:nvSpPr>
        <p:spPr>
          <a:xfrm>
            <a:off x="221226" y="1874520"/>
            <a:ext cx="11970774" cy="1369814"/>
          </a:xfrm>
        </p:spPr>
        <p:txBody>
          <a:bodyPr>
            <a:normAutofit fontScale="85000" lnSpcReduction="20000"/>
          </a:bodyPr>
          <a:lstStyle/>
          <a:p>
            <a:pPr marL="0" indent="0" algn="ctr">
              <a:buNone/>
            </a:pPr>
            <a:r>
              <a:rPr lang="tr-TR" sz="12800" dirty="0" smtClean="0"/>
              <a:t>Erhan Köseoğlu</a:t>
            </a:r>
          </a:p>
          <a:p>
            <a:pPr marL="0" indent="0" algn="ctr">
              <a:buNone/>
            </a:pPr>
            <a:endParaRPr lang="tr-TR" dirty="0" smtClean="0"/>
          </a:p>
          <a:p>
            <a:pPr marL="0" indent="0" algn="ctr">
              <a:buNone/>
            </a:pPr>
            <a:endParaRPr lang="tr-TR" dirty="0"/>
          </a:p>
        </p:txBody>
      </p:sp>
      <p:sp>
        <p:nvSpPr>
          <p:cNvPr id="4" name="Dikdörtgen 3"/>
          <p:cNvSpPr/>
          <p:nvPr/>
        </p:nvSpPr>
        <p:spPr>
          <a:xfrm>
            <a:off x="221226" y="4205347"/>
            <a:ext cx="11916696" cy="707886"/>
          </a:xfrm>
          <a:prstGeom prst="rect">
            <a:avLst/>
          </a:prstGeom>
        </p:spPr>
        <p:txBody>
          <a:bodyPr wrap="square">
            <a:spAutoFit/>
          </a:bodyPr>
          <a:lstStyle/>
          <a:p>
            <a:pPr algn="ctr"/>
            <a:r>
              <a:rPr lang="tr-TR" sz="4000" cap="all" dirty="0" smtClean="0">
                <a:latin typeface="+mj-lt"/>
                <a:ea typeface="+mj-ea"/>
                <a:cs typeface="+mj-cs"/>
              </a:rPr>
              <a:t>Kaynak</a:t>
            </a:r>
            <a:endParaRPr lang="tr-TR" sz="4000" cap="all" dirty="0">
              <a:latin typeface="+mj-lt"/>
              <a:ea typeface="+mj-ea"/>
              <a:cs typeface="+mj-cs"/>
            </a:endParaRPr>
          </a:p>
        </p:txBody>
      </p:sp>
      <p:sp>
        <p:nvSpPr>
          <p:cNvPr id="5" name="İçerik Yer Tutucusu 2"/>
          <p:cNvSpPr txBox="1">
            <a:spLocks/>
          </p:cNvSpPr>
          <p:nvPr/>
        </p:nvSpPr>
        <p:spPr>
          <a:xfrm>
            <a:off x="221226" y="5068398"/>
            <a:ext cx="11970774" cy="37165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lgn="ctr">
              <a:buNone/>
            </a:pPr>
            <a:r>
              <a:rPr lang="tr-TR" dirty="0">
                <a:hlinkClick r:id="rId3"/>
              </a:rPr>
              <a:t>http://mufredat.meb.gov.tr</a:t>
            </a:r>
            <a:endParaRPr lang="tr-TR" dirty="0"/>
          </a:p>
        </p:txBody>
      </p:sp>
      <p:sp>
        <p:nvSpPr>
          <p:cNvPr id="7" name="Metin kutusu 6"/>
          <p:cNvSpPr txBox="1"/>
          <p:nvPr/>
        </p:nvSpPr>
        <p:spPr>
          <a:xfrm>
            <a:off x="0" y="6339840"/>
            <a:ext cx="12137922" cy="369332"/>
          </a:xfrm>
          <a:prstGeom prst="rect">
            <a:avLst/>
          </a:prstGeom>
          <a:noFill/>
        </p:spPr>
        <p:txBody>
          <a:bodyPr wrap="square" rtlCol="0">
            <a:spAutoFit/>
          </a:bodyPr>
          <a:lstStyle/>
          <a:p>
            <a:pPr algn="ctr"/>
            <a:r>
              <a:rPr lang="tr-TR" dirty="0" smtClean="0">
                <a:solidFill>
                  <a:srgbClr val="FFFF00"/>
                </a:solidFill>
              </a:rPr>
              <a:t>Malatya - 2019</a:t>
            </a:r>
            <a:endParaRPr lang="tr-TR" dirty="0">
              <a:solidFill>
                <a:srgbClr val="FFFF00"/>
              </a:solidFill>
            </a:endParaRPr>
          </a:p>
        </p:txBody>
      </p:sp>
    </p:spTree>
    <p:extLst>
      <p:ext uri="{BB962C8B-B14F-4D97-AF65-F5344CB8AC3E}">
        <p14:creationId xmlns:p14="http://schemas.microsoft.com/office/powerpoint/2010/main" val="351395789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0" fill="hold"/>
                                        <p:tgtEl>
                                          <p:spTgt spid="2"/>
                                        </p:tgtEl>
                                        <p:attrNameLst>
                                          <p:attrName>ppt_x</p:attrName>
                                        </p:attrNameLst>
                                      </p:cBhvr>
                                      <p:tavLst>
                                        <p:tav tm="0">
                                          <p:val>
                                            <p:strVal val="#ppt_x"/>
                                          </p:val>
                                        </p:tav>
                                        <p:tav tm="100000">
                                          <p:val>
                                            <p:strVal val="#ppt_x"/>
                                          </p:val>
                                        </p:tav>
                                      </p:tavLst>
                                    </p:anim>
                                    <p:anim calcmode="lin" valueType="num">
                                      <p:cBhvr>
                                        <p:cTn id="8" dur="15000" fill="hold"/>
                                        <p:tgtEl>
                                          <p:spTgt spid="2"/>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5000" fill="hold"/>
                                        <p:tgtEl>
                                          <p:spTgt spid="3">
                                            <p:txEl>
                                              <p:pRg st="0" end="0"/>
                                            </p:txEl>
                                          </p:spTgt>
                                        </p:tgtEl>
                                        <p:attrNameLst>
                                          <p:attrName>ppt_y</p:attrName>
                                        </p:attrNameLst>
                                      </p:cBhvr>
                                      <p:tavLst>
                                        <p:tav tm="0">
                                          <p:val>
                                            <p:strVal val="#ppt_y+1"/>
                                          </p:val>
                                        </p:tav>
                                        <p:tav tm="100000">
                                          <p:val>
                                            <p:strVal val="#ppt_y-1"/>
                                          </p:val>
                                        </p:tav>
                                      </p:tavLst>
                                    </p:anim>
                                  </p:childTnLst>
                                </p:cTn>
                              </p:par>
                              <p:par>
                                <p:cTn id="13" presetID="28" presetClass="entr" presetSubtype="0"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p:cTn id="15" dur="15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5000" fill="hold"/>
                                        <p:tgtEl>
                                          <p:spTgt spid="4">
                                            <p:txEl>
                                              <p:pRg st="0" end="0"/>
                                            </p:txEl>
                                          </p:spTgt>
                                        </p:tgtEl>
                                        <p:attrNameLst>
                                          <p:attrName>ppt_y</p:attrName>
                                        </p:attrNameLst>
                                      </p:cBhvr>
                                      <p:tavLst>
                                        <p:tav tm="0">
                                          <p:val>
                                            <p:strVal val="#ppt_y+1"/>
                                          </p:val>
                                        </p:tav>
                                        <p:tav tm="100000">
                                          <p:val>
                                            <p:strVal val="#ppt_y-1"/>
                                          </p:val>
                                        </p:tav>
                                      </p:tavLst>
                                    </p:anim>
                                  </p:childTnLst>
                                </p:cTn>
                              </p:par>
                              <p:par>
                                <p:cTn id="17" presetID="28" presetClass="entr" presetSubtype="0" fill="hold"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p:cTn id="19" dur="15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0" dur="15000" fill="hold"/>
                                        <p:tgtEl>
                                          <p:spTgt spid="5">
                                            <p:txEl>
                                              <p:pRg st="0" end="0"/>
                                            </p:txEl>
                                          </p:spTgt>
                                        </p:tgtEl>
                                        <p:attrNameLst>
                                          <p:attrName>ppt_y</p:attrName>
                                        </p:attrNameLst>
                                      </p:cBhvr>
                                      <p:tavLst>
                                        <p:tav tm="0">
                                          <p:val>
                                            <p:strVal val="#ppt_y+1"/>
                                          </p:val>
                                        </p:tav>
                                        <p:tav tm="100000">
                                          <p:val>
                                            <p:strVal val="#ppt_y-1"/>
                                          </p:val>
                                        </p:tav>
                                      </p:tavLst>
                                    </p:anim>
                                  </p:childTnLst>
                                </p:cTn>
                              </p:par>
                              <p:par>
                                <p:cTn id="21" presetID="28" presetClass="entr" presetSubtype="0" fill="hold" nodeType="with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 calcmode="lin" valueType="num">
                                      <p:cBhvr>
                                        <p:cTn id="23" dur="15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4" dur="15000" fill="hold"/>
                                        <p:tgtEl>
                                          <p:spTgt spid="7">
                                            <p:txEl>
                                              <p:pRg st="0" end="0"/>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72153" y="280220"/>
            <a:ext cx="9448800" cy="4866967"/>
          </a:xfrm>
        </p:spPr>
        <p:txBody>
          <a:bodyPr>
            <a:normAutofit fontScale="90000"/>
          </a:bodyPr>
          <a:lstStyle/>
          <a:p>
            <a:pPr algn="ctr"/>
            <a:r>
              <a:rPr lang="tr-TR" sz="7200" dirty="0" smtClean="0"/>
              <a:t> </a:t>
            </a:r>
            <a:r>
              <a:rPr lang="tr-TR" sz="8000" dirty="0" smtClean="0"/>
              <a:t>İlkokul</a:t>
            </a:r>
            <a:br>
              <a:rPr lang="tr-TR" sz="8000" dirty="0" smtClean="0"/>
            </a:br>
            <a:r>
              <a:rPr lang="tr-TR" sz="8000" dirty="0" smtClean="0"/>
              <a:t>SATRANÇ </a:t>
            </a:r>
            <a:r>
              <a:rPr lang="tr-TR" sz="8000" dirty="0"/>
              <a:t>ÖĞRETİM PROGRAMI </a:t>
            </a:r>
            <a:r>
              <a:rPr lang="tr-TR" sz="7200" dirty="0" smtClean="0"/>
              <a:t/>
            </a:r>
            <a:br>
              <a:rPr lang="tr-TR" sz="7200" dirty="0" smtClean="0"/>
            </a:br>
            <a:r>
              <a:rPr lang="tr-TR" sz="7200" dirty="0"/>
              <a:t/>
            </a:r>
            <a:br>
              <a:rPr lang="tr-TR" sz="7200" dirty="0"/>
            </a:br>
            <a:r>
              <a:rPr lang="tr-TR" sz="2000" dirty="0" smtClean="0">
                <a:hlinkClick r:id="rId2"/>
              </a:rPr>
              <a:t>http</a:t>
            </a:r>
            <a:r>
              <a:rPr lang="tr-TR" sz="2000" dirty="0">
                <a:hlinkClick r:id="rId2"/>
              </a:rPr>
              <a:t>://mufredat.meb.gov.tr/ProgramDetay.aspx?PID=604</a:t>
            </a:r>
            <a:endParaRPr lang="tr-TR" sz="2000" dirty="0"/>
          </a:p>
        </p:txBody>
      </p:sp>
    </p:spTree>
    <p:extLst>
      <p:ext uri="{BB962C8B-B14F-4D97-AF65-F5344CB8AC3E}">
        <p14:creationId xmlns:p14="http://schemas.microsoft.com/office/powerpoint/2010/main" val="159006791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iterate type="wd">
                                    <p:tmPct val="5000"/>
                                  </p:iterate>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36617" y="58978"/>
            <a:ext cx="8610600" cy="1293028"/>
          </a:xfrm>
        </p:spPr>
        <p:txBody>
          <a:bodyPr/>
          <a:lstStyle/>
          <a:p>
            <a:pPr algn="ctr"/>
            <a:r>
              <a:rPr lang="tr-TR" dirty="0" smtClean="0"/>
              <a:t>İçindekiler</a:t>
            </a:r>
            <a:endParaRPr lang="tr-TR" dirty="0"/>
          </a:p>
        </p:txBody>
      </p:sp>
      <p:sp>
        <p:nvSpPr>
          <p:cNvPr id="3" name="İçerik Yer Tutucusu 2"/>
          <p:cNvSpPr>
            <a:spLocks noGrp="1"/>
          </p:cNvSpPr>
          <p:nvPr>
            <p:ph idx="1"/>
          </p:nvPr>
        </p:nvSpPr>
        <p:spPr>
          <a:xfrm>
            <a:off x="544348" y="705492"/>
            <a:ext cx="10820400" cy="5815229"/>
          </a:xfrm>
        </p:spPr>
        <p:txBody>
          <a:bodyPr>
            <a:noAutofit/>
          </a:bodyPr>
          <a:lstStyle/>
          <a:p>
            <a:endParaRPr lang="tr-TR" sz="1400" dirty="0"/>
          </a:p>
          <a:p>
            <a:r>
              <a:rPr lang="tr-TR" sz="1600" b="1" dirty="0">
                <a:solidFill>
                  <a:srgbClr val="FFFF00"/>
                </a:solidFill>
              </a:rPr>
              <a:t>MİLLÎ EĞİTİM BAKANLIĞI ÖĞRETİM </a:t>
            </a:r>
            <a:r>
              <a:rPr lang="tr-TR" sz="1600" b="1" dirty="0" smtClean="0">
                <a:solidFill>
                  <a:srgbClr val="FFFF00"/>
                </a:solidFill>
              </a:rPr>
              <a:t>PROGRAMLARI  </a:t>
            </a:r>
            <a:endParaRPr lang="tr-TR" sz="1600" dirty="0">
              <a:solidFill>
                <a:srgbClr val="FFFF00"/>
              </a:solidFill>
            </a:endParaRPr>
          </a:p>
          <a:p>
            <a:r>
              <a:rPr lang="tr-TR" sz="1600" b="1" dirty="0">
                <a:solidFill>
                  <a:srgbClr val="FFFF00"/>
                </a:solidFill>
              </a:rPr>
              <a:t>ÖĞRETİM PROGRAMLARININ AMAÇLARI </a:t>
            </a:r>
            <a:r>
              <a:rPr lang="tr-TR" sz="1600" b="1" dirty="0" smtClean="0">
                <a:solidFill>
                  <a:srgbClr val="FFFF00"/>
                </a:solidFill>
              </a:rPr>
              <a:t> </a:t>
            </a:r>
            <a:endParaRPr lang="tr-TR" sz="1600" dirty="0">
              <a:solidFill>
                <a:srgbClr val="FFFF00"/>
              </a:solidFill>
            </a:endParaRPr>
          </a:p>
          <a:p>
            <a:r>
              <a:rPr lang="tr-TR" sz="1600" b="1" dirty="0">
                <a:solidFill>
                  <a:srgbClr val="FFFF00"/>
                </a:solidFill>
              </a:rPr>
              <a:t>ÖĞRETİM PROGRAMLARININ </a:t>
            </a:r>
            <a:r>
              <a:rPr lang="tr-TR" sz="1600" b="1" dirty="0" smtClean="0">
                <a:solidFill>
                  <a:srgbClr val="FFFF00"/>
                </a:solidFill>
              </a:rPr>
              <a:t>PERSPEKTİFİ </a:t>
            </a:r>
            <a:endParaRPr lang="tr-TR" sz="1600" dirty="0">
              <a:solidFill>
                <a:srgbClr val="FFFF00"/>
              </a:solidFill>
            </a:endParaRPr>
          </a:p>
          <a:p>
            <a:r>
              <a:rPr lang="tr-TR" sz="1600" b="1" dirty="0" smtClean="0">
                <a:solidFill>
                  <a:srgbClr val="FFFF00"/>
                </a:solidFill>
              </a:rPr>
              <a:t>DEĞERLERİMİZ</a:t>
            </a:r>
            <a:endParaRPr lang="tr-TR" sz="1600" dirty="0">
              <a:solidFill>
                <a:srgbClr val="FFFF00"/>
              </a:solidFill>
            </a:endParaRPr>
          </a:p>
          <a:p>
            <a:r>
              <a:rPr lang="tr-TR" sz="1600" b="1" dirty="0" smtClean="0">
                <a:solidFill>
                  <a:srgbClr val="FFFF00"/>
                </a:solidFill>
              </a:rPr>
              <a:t>YETKİNLİKLER</a:t>
            </a:r>
            <a:endParaRPr lang="tr-TR" sz="1600" dirty="0">
              <a:solidFill>
                <a:srgbClr val="FFFF00"/>
              </a:solidFill>
            </a:endParaRPr>
          </a:p>
          <a:p>
            <a:r>
              <a:rPr lang="tr-TR" sz="1600" b="1" dirty="0">
                <a:solidFill>
                  <a:srgbClr val="FFFF00"/>
                </a:solidFill>
              </a:rPr>
              <a:t>ÖĞRETİM PROGRAMLARINDA ÖLÇME VE DEĞERLENDİRME YAKLAŞIMI </a:t>
            </a:r>
            <a:endParaRPr lang="tr-TR" sz="1600" dirty="0">
              <a:solidFill>
                <a:srgbClr val="FFFF00"/>
              </a:solidFill>
            </a:endParaRPr>
          </a:p>
          <a:p>
            <a:r>
              <a:rPr lang="tr-TR" sz="1600" b="1" dirty="0">
                <a:solidFill>
                  <a:srgbClr val="FFFF00"/>
                </a:solidFill>
              </a:rPr>
              <a:t>BİREYSEL GELİŞİM VE ÖĞRETİM </a:t>
            </a:r>
            <a:r>
              <a:rPr lang="tr-TR" sz="1600" b="1" dirty="0" smtClean="0">
                <a:solidFill>
                  <a:srgbClr val="FFFF00"/>
                </a:solidFill>
              </a:rPr>
              <a:t>PROGRAMLARI</a:t>
            </a:r>
            <a:endParaRPr lang="tr-TR" sz="1600" dirty="0">
              <a:solidFill>
                <a:srgbClr val="FFFF00"/>
              </a:solidFill>
            </a:endParaRPr>
          </a:p>
          <a:p>
            <a:r>
              <a:rPr lang="tr-TR" sz="1600" b="1" dirty="0" smtClean="0">
                <a:solidFill>
                  <a:srgbClr val="FFFF00"/>
                </a:solidFill>
              </a:rPr>
              <a:t>SONUÇ</a:t>
            </a:r>
            <a:endParaRPr lang="tr-TR" sz="1600" dirty="0">
              <a:solidFill>
                <a:srgbClr val="FFFF00"/>
              </a:solidFill>
            </a:endParaRPr>
          </a:p>
          <a:p>
            <a:r>
              <a:rPr lang="tr-TR" sz="1600" b="1" dirty="0"/>
              <a:t>SATRANÇ ÖĞRETİM PROGRAMI’NIN ÖZEL </a:t>
            </a:r>
            <a:r>
              <a:rPr lang="tr-TR" sz="1600" b="1" dirty="0" smtClean="0"/>
              <a:t>AMAÇLARI</a:t>
            </a:r>
            <a:endParaRPr lang="tr-TR" sz="1600" dirty="0"/>
          </a:p>
          <a:p>
            <a:r>
              <a:rPr lang="tr-TR" sz="1600" b="1" dirty="0"/>
              <a:t>SATRANÇ ÖĞRETİM PROGRAMI’NA ÖZGÜ BECERİLER </a:t>
            </a:r>
            <a:endParaRPr lang="tr-TR" sz="1600" dirty="0"/>
          </a:p>
          <a:p>
            <a:r>
              <a:rPr lang="tr-TR" sz="1600" b="1" dirty="0"/>
              <a:t>SATRANÇ ÖĞRETİM PROGRAMI’NIN UYGULANMASINDA DİKKAT EDİLECEK </a:t>
            </a:r>
            <a:r>
              <a:rPr lang="tr-TR" sz="1600" b="1" dirty="0" smtClean="0"/>
              <a:t>HUSUSLAR</a:t>
            </a:r>
            <a:endParaRPr lang="tr-TR" sz="1600" dirty="0"/>
          </a:p>
          <a:p>
            <a:r>
              <a:rPr lang="tr-TR" sz="1600" b="1" dirty="0"/>
              <a:t>SATRANÇ ÖĞRETİM PROGRAMI’NIN YAPISI </a:t>
            </a:r>
            <a:r>
              <a:rPr lang="tr-TR" sz="1600" b="1" dirty="0" smtClean="0"/>
              <a:t> </a:t>
            </a:r>
            <a:endParaRPr lang="tr-TR" sz="1600" dirty="0"/>
          </a:p>
          <a:p>
            <a:r>
              <a:rPr lang="tr-TR" sz="1600" b="1" dirty="0"/>
              <a:t>1. BASAMAK KAZANIM VE AÇIKLAMALARI </a:t>
            </a:r>
            <a:r>
              <a:rPr lang="tr-TR" sz="1600" b="1" dirty="0" smtClean="0"/>
              <a:t> </a:t>
            </a:r>
            <a:endParaRPr lang="tr-TR" sz="1600" dirty="0"/>
          </a:p>
          <a:p>
            <a:r>
              <a:rPr lang="tr-TR" sz="1600" b="1" dirty="0"/>
              <a:t>2. BASAMAK KAZANIM VE AÇIKLAMALARI </a:t>
            </a:r>
            <a:r>
              <a:rPr lang="tr-TR" sz="1600" b="1" dirty="0" smtClean="0"/>
              <a:t> </a:t>
            </a:r>
            <a:endParaRPr lang="tr-TR" sz="1600" dirty="0"/>
          </a:p>
          <a:p>
            <a:r>
              <a:rPr lang="tr-TR" sz="1600" b="1" dirty="0"/>
              <a:t>3. BASAMAK KAZANIM VE </a:t>
            </a:r>
            <a:r>
              <a:rPr lang="tr-TR" sz="1600" b="1" dirty="0" smtClean="0"/>
              <a:t>AÇIKLAMALARI  </a:t>
            </a:r>
            <a:endParaRPr lang="tr-TR" sz="1600" dirty="0"/>
          </a:p>
          <a:p>
            <a:r>
              <a:rPr lang="tr-TR" sz="1600" b="1" dirty="0"/>
              <a:t>4. BASAMAK KAZANIM VE AÇIKLAMALARI </a:t>
            </a:r>
            <a:endParaRPr lang="tr-TR" sz="1600" dirty="0"/>
          </a:p>
        </p:txBody>
      </p:sp>
    </p:spTree>
    <p:extLst>
      <p:ext uri="{BB962C8B-B14F-4D97-AF65-F5344CB8AC3E}">
        <p14:creationId xmlns:p14="http://schemas.microsoft.com/office/powerpoint/2010/main" val="270999412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iterate type="lt">
                                    <p:tmPct val="15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8)">
                                      <p:cBhvr>
                                        <p:cTn id="7" dur="2000"/>
                                        <p:tgtEl>
                                          <p:spTgt spid="3">
                                            <p:txEl>
                                              <p:pRg st="1" end="1"/>
                                            </p:txEl>
                                          </p:spTgt>
                                        </p:tgtEl>
                                      </p:cBhvr>
                                    </p:animEffect>
                                  </p:childTnLst>
                                  <p:subTnLst>
                                    <p:audio>
                                      <p:cMediaNode vol="98000">
                                        <p:cTn display="0" masterRel="sameClick">
                                          <p:stCondLst>
                                            <p:cond evt="begin" delay="0">
                                              <p:tn val="5"/>
                                            </p:cond>
                                          </p:stCondLst>
                                          <p:endCondLst>
                                            <p:cond evt="onStopAudio" delay="0">
                                              <p:tgtEl>
                                                <p:sldTgt/>
                                              </p:tgtEl>
                                            </p:cond>
                                          </p:endCondLst>
                                        </p:cTn>
                                        <p:tgtEl>
                                          <p:sndTgt r:embed="rId2" name="voltage.wav"/>
                                        </p:tgtEl>
                                      </p:cMediaNode>
                                    </p:audio>
                                  </p:subTnLst>
                                </p:cTn>
                              </p:par>
                              <p:par>
                                <p:cTn id="8" presetID="21" presetClass="entr" presetSubtype="8" fill="hold" nodeType="withEffect">
                                  <p:stCondLst>
                                    <p:cond delay="0"/>
                                  </p:stCondLst>
                                  <p:iterate type="lt">
                                    <p:tmPct val="15000"/>
                                  </p:iterate>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8)">
                                      <p:cBhvr>
                                        <p:cTn id="10" dur="2000"/>
                                        <p:tgtEl>
                                          <p:spTgt spid="3">
                                            <p:txEl>
                                              <p:pRg st="2" end="2"/>
                                            </p:txEl>
                                          </p:spTgt>
                                        </p:tgtEl>
                                      </p:cBhvr>
                                    </p:animEffect>
                                  </p:childTnLst>
                                  <p:subTnLst>
                                    <p:audio>
                                      <p:cMediaNode vol="98000">
                                        <p:cTn display="0" masterRel="sameClick">
                                          <p:stCondLst>
                                            <p:cond evt="begin" delay="0">
                                              <p:tn val="8"/>
                                            </p:cond>
                                          </p:stCondLst>
                                          <p:endCondLst>
                                            <p:cond evt="onStopAudio" delay="0">
                                              <p:tgtEl>
                                                <p:sldTgt/>
                                              </p:tgtEl>
                                            </p:cond>
                                          </p:endCondLst>
                                        </p:cTn>
                                        <p:tgtEl>
                                          <p:sndTgt r:embed="rId2" name="voltage.wav"/>
                                        </p:tgtEl>
                                      </p:cMediaNode>
                                    </p:audio>
                                  </p:subTnLst>
                                </p:cTn>
                              </p:par>
                              <p:par>
                                <p:cTn id="11" presetID="21" presetClass="entr" presetSubtype="8" fill="hold" nodeType="withEffect">
                                  <p:stCondLst>
                                    <p:cond delay="0"/>
                                  </p:stCondLst>
                                  <p:iterate type="lt">
                                    <p:tmPct val="15000"/>
                                  </p:iterate>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heel(8)">
                                      <p:cBhvr>
                                        <p:cTn id="13" dur="2000"/>
                                        <p:tgtEl>
                                          <p:spTgt spid="3">
                                            <p:txEl>
                                              <p:pRg st="3" end="3"/>
                                            </p:txEl>
                                          </p:spTgt>
                                        </p:tgtEl>
                                      </p:cBhvr>
                                    </p:animEffect>
                                  </p:childTnLst>
                                  <p:subTnLst>
                                    <p:audio>
                                      <p:cMediaNode vol="98000">
                                        <p:cTn display="0" masterRel="sameClick">
                                          <p:stCondLst>
                                            <p:cond evt="begin" delay="0">
                                              <p:tn val="11"/>
                                            </p:cond>
                                          </p:stCondLst>
                                          <p:endCondLst>
                                            <p:cond evt="onStopAudio" delay="0">
                                              <p:tgtEl>
                                                <p:sldTgt/>
                                              </p:tgtEl>
                                            </p:cond>
                                          </p:endCondLst>
                                        </p:cTn>
                                        <p:tgtEl>
                                          <p:sndTgt r:embed="rId2" name="voltage.wav"/>
                                        </p:tgtEl>
                                      </p:cMediaNode>
                                    </p:audio>
                                  </p:subTnLst>
                                </p:cTn>
                              </p:par>
                              <p:par>
                                <p:cTn id="14" presetID="21" presetClass="entr" presetSubtype="8" fill="hold" nodeType="withEffect">
                                  <p:stCondLst>
                                    <p:cond delay="0"/>
                                  </p:stCondLst>
                                  <p:iterate type="lt">
                                    <p:tmPct val="15000"/>
                                  </p:iterate>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heel(8)">
                                      <p:cBhvr>
                                        <p:cTn id="16" dur="2000"/>
                                        <p:tgtEl>
                                          <p:spTgt spid="3">
                                            <p:txEl>
                                              <p:pRg st="4" end="4"/>
                                            </p:txEl>
                                          </p:spTgt>
                                        </p:tgtEl>
                                      </p:cBhvr>
                                    </p:animEffect>
                                  </p:childTnLst>
                                  <p:subTnLst>
                                    <p:audio>
                                      <p:cMediaNode vol="98000">
                                        <p:cTn display="0" masterRel="sameClick">
                                          <p:stCondLst>
                                            <p:cond evt="begin" delay="0">
                                              <p:tn val="14"/>
                                            </p:cond>
                                          </p:stCondLst>
                                          <p:endCondLst>
                                            <p:cond evt="onStopAudio" delay="0">
                                              <p:tgtEl>
                                                <p:sldTgt/>
                                              </p:tgtEl>
                                            </p:cond>
                                          </p:endCondLst>
                                        </p:cTn>
                                        <p:tgtEl>
                                          <p:sndTgt r:embed="rId2" name="voltage.wav"/>
                                        </p:tgtEl>
                                      </p:cMediaNode>
                                    </p:audio>
                                  </p:subTnLst>
                                </p:cTn>
                              </p:par>
                              <p:par>
                                <p:cTn id="17" presetID="21" presetClass="entr" presetSubtype="8" fill="hold" nodeType="withEffect">
                                  <p:stCondLst>
                                    <p:cond delay="0"/>
                                  </p:stCondLst>
                                  <p:iterate type="lt">
                                    <p:tmPct val="15000"/>
                                  </p:iterate>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heel(8)">
                                      <p:cBhvr>
                                        <p:cTn id="19" dur="2000"/>
                                        <p:tgtEl>
                                          <p:spTgt spid="3">
                                            <p:txEl>
                                              <p:pRg st="5" end="5"/>
                                            </p:txEl>
                                          </p:spTgt>
                                        </p:tgtEl>
                                      </p:cBhvr>
                                    </p:animEffect>
                                  </p:childTnLst>
                                  <p:subTnLst>
                                    <p:audio>
                                      <p:cMediaNode vol="98000">
                                        <p:cTn display="0" masterRel="sameClick">
                                          <p:stCondLst>
                                            <p:cond evt="begin" delay="0">
                                              <p:tn val="17"/>
                                            </p:cond>
                                          </p:stCondLst>
                                          <p:endCondLst>
                                            <p:cond evt="onStopAudio" delay="0">
                                              <p:tgtEl>
                                                <p:sldTgt/>
                                              </p:tgtEl>
                                            </p:cond>
                                          </p:endCondLst>
                                        </p:cTn>
                                        <p:tgtEl>
                                          <p:sndTgt r:embed="rId2" name="voltage.wav"/>
                                        </p:tgtEl>
                                      </p:cMediaNode>
                                    </p:audio>
                                  </p:subTnLst>
                                </p:cTn>
                              </p:par>
                              <p:par>
                                <p:cTn id="20" presetID="21" presetClass="entr" presetSubtype="8" fill="hold" nodeType="withEffect">
                                  <p:stCondLst>
                                    <p:cond delay="0"/>
                                  </p:stCondLst>
                                  <p:iterate type="lt">
                                    <p:tmPct val="15000"/>
                                  </p:iterate>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heel(8)">
                                      <p:cBhvr>
                                        <p:cTn id="22" dur="2000"/>
                                        <p:tgtEl>
                                          <p:spTgt spid="3">
                                            <p:txEl>
                                              <p:pRg st="6" end="6"/>
                                            </p:txEl>
                                          </p:spTgt>
                                        </p:tgtEl>
                                      </p:cBhvr>
                                    </p:animEffect>
                                  </p:childTnLst>
                                  <p:subTnLst>
                                    <p:audio>
                                      <p:cMediaNode vol="98000">
                                        <p:cTn display="0" masterRel="sameClick">
                                          <p:stCondLst>
                                            <p:cond evt="begin" delay="0">
                                              <p:tn val="20"/>
                                            </p:cond>
                                          </p:stCondLst>
                                          <p:endCondLst>
                                            <p:cond evt="onStopAudio" delay="0">
                                              <p:tgtEl>
                                                <p:sldTgt/>
                                              </p:tgtEl>
                                            </p:cond>
                                          </p:endCondLst>
                                        </p:cTn>
                                        <p:tgtEl>
                                          <p:sndTgt r:embed="rId2" name="voltage.wav"/>
                                        </p:tgtEl>
                                      </p:cMediaNode>
                                    </p:audio>
                                  </p:subTnLst>
                                </p:cTn>
                              </p:par>
                              <p:par>
                                <p:cTn id="23" presetID="21" presetClass="entr" presetSubtype="8" fill="hold" nodeType="withEffect">
                                  <p:stCondLst>
                                    <p:cond delay="0"/>
                                  </p:stCondLst>
                                  <p:iterate type="lt">
                                    <p:tmPct val="15000"/>
                                  </p:iterate>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heel(8)">
                                      <p:cBhvr>
                                        <p:cTn id="25" dur="2000"/>
                                        <p:tgtEl>
                                          <p:spTgt spid="3">
                                            <p:txEl>
                                              <p:pRg st="7" end="7"/>
                                            </p:txEl>
                                          </p:spTgt>
                                        </p:tgtEl>
                                      </p:cBhvr>
                                    </p:animEffect>
                                  </p:childTnLst>
                                  <p:subTnLst>
                                    <p:audio>
                                      <p:cMediaNode vol="98000">
                                        <p:cTn display="0" masterRel="sameClick">
                                          <p:stCondLst>
                                            <p:cond evt="begin" delay="0">
                                              <p:tn val="23"/>
                                            </p:cond>
                                          </p:stCondLst>
                                          <p:endCondLst>
                                            <p:cond evt="onStopAudio" delay="0">
                                              <p:tgtEl>
                                                <p:sldTgt/>
                                              </p:tgtEl>
                                            </p:cond>
                                          </p:endCondLst>
                                        </p:cTn>
                                        <p:tgtEl>
                                          <p:sndTgt r:embed="rId2" name="voltage.wav"/>
                                        </p:tgtEl>
                                      </p:cMediaNode>
                                    </p:audio>
                                  </p:subTnLst>
                                </p:cTn>
                              </p:par>
                              <p:par>
                                <p:cTn id="26" presetID="21" presetClass="entr" presetSubtype="8" fill="hold" nodeType="withEffect">
                                  <p:stCondLst>
                                    <p:cond delay="0"/>
                                  </p:stCondLst>
                                  <p:iterate type="lt">
                                    <p:tmPct val="15000"/>
                                  </p:iterate>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heel(8)">
                                      <p:cBhvr>
                                        <p:cTn id="28" dur="2000"/>
                                        <p:tgtEl>
                                          <p:spTgt spid="3">
                                            <p:txEl>
                                              <p:pRg st="8" end="8"/>
                                            </p:txEl>
                                          </p:spTgt>
                                        </p:tgtEl>
                                      </p:cBhvr>
                                    </p:animEffect>
                                  </p:childTnLst>
                                  <p:subTnLst>
                                    <p:audio>
                                      <p:cMediaNode vol="98000">
                                        <p:cTn display="0" masterRel="sameClick">
                                          <p:stCondLst>
                                            <p:cond evt="begin" delay="0">
                                              <p:tn val="26"/>
                                            </p:cond>
                                          </p:stCondLst>
                                          <p:endCondLst>
                                            <p:cond evt="onStopAudio" delay="0">
                                              <p:tgtEl>
                                                <p:sldTgt/>
                                              </p:tgtEl>
                                            </p:cond>
                                          </p:endCondLst>
                                        </p:cTn>
                                        <p:tgtEl>
                                          <p:sndTgt r:embed="rId2" name="voltage.wav"/>
                                        </p:tgtEl>
                                      </p:cMediaNode>
                                    </p:audio>
                                  </p:subTnLst>
                                </p:cTn>
                              </p:par>
                              <p:par>
                                <p:cTn id="29" presetID="21" presetClass="entr" presetSubtype="8" fill="hold" nodeType="withEffect">
                                  <p:stCondLst>
                                    <p:cond delay="0"/>
                                  </p:stCondLst>
                                  <p:iterate type="lt">
                                    <p:tmPct val="15000"/>
                                  </p:iterate>
                                  <p:childTnLst>
                                    <p:set>
                                      <p:cBhvr>
                                        <p:cTn id="30" dur="1" fill="hold">
                                          <p:stCondLst>
                                            <p:cond delay="0"/>
                                          </p:stCondLst>
                                        </p:cTn>
                                        <p:tgtEl>
                                          <p:spTgt spid="3">
                                            <p:txEl>
                                              <p:pRg st="9" end="9"/>
                                            </p:txEl>
                                          </p:spTgt>
                                        </p:tgtEl>
                                        <p:attrNameLst>
                                          <p:attrName>style.visibility</p:attrName>
                                        </p:attrNameLst>
                                      </p:cBhvr>
                                      <p:to>
                                        <p:strVal val="visible"/>
                                      </p:to>
                                    </p:set>
                                    <p:animEffect transition="in" filter="wheel(8)">
                                      <p:cBhvr>
                                        <p:cTn id="31" dur="2000"/>
                                        <p:tgtEl>
                                          <p:spTgt spid="3">
                                            <p:txEl>
                                              <p:pRg st="9" end="9"/>
                                            </p:txEl>
                                          </p:spTgt>
                                        </p:tgtEl>
                                      </p:cBhvr>
                                    </p:animEffect>
                                  </p:childTnLst>
                                  <p:subTnLst>
                                    <p:audio>
                                      <p:cMediaNode vol="98000">
                                        <p:cTn display="0" masterRel="sameClick">
                                          <p:stCondLst>
                                            <p:cond evt="begin" delay="0">
                                              <p:tn val="29"/>
                                            </p:cond>
                                          </p:stCondLst>
                                          <p:endCondLst>
                                            <p:cond evt="onStopAudio" delay="0">
                                              <p:tgtEl>
                                                <p:sldTgt/>
                                              </p:tgtEl>
                                            </p:cond>
                                          </p:endCondLst>
                                        </p:cTn>
                                        <p:tgtEl>
                                          <p:sndTgt r:embed="rId2" name="voltage.wav"/>
                                        </p:tgtEl>
                                      </p:cMediaNode>
                                    </p:audio>
                                  </p:subTnLst>
                                </p:cTn>
                              </p:par>
                              <p:par>
                                <p:cTn id="32" presetID="21" presetClass="entr" presetSubtype="8" fill="hold" nodeType="withEffect">
                                  <p:stCondLst>
                                    <p:cond delay="0"/>
                                  </p:stCondLst>
                                  <p:iterate type="lt">
                                    <p:tmPct val="15000"/>
                                  </p:iterate>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wheel(8)">
                                      <p:cBhvr>
                                        <p:cTn id="34" dur="2000"/>
                                        <p:tgtEl>
                                          <p:spTgt spid="3">
                                            <p:txEl>
                                              <p:pRg st="10" end="10"/>
                                            </p:txEl>
                                          </p:spTgt>
                                        </p:tgtEl>
                                      </p:cBhvr>
                                    </p:animEffect>
                                  </p:childTnLst>
                                  <p:subTnLst>
                                    <p:audio>
                                      <p:cMediaNode vol="98000">
                                        <p:cTn display="0" masterRel="sameClick">
                                          <p:stCondLst>
                                            <p:cond evt="begin" delay="0">
                                              <p:tn val="32"/>
                                            </p:cond>
                                          </p:stCondLst>
                                          <p:endCondLst>
                                            <p:cond evt="onStopAudio" delay="0">
                                              <p:tgtEl>
                                                <p:sldTgt/>
                                              </p:tgtEl>
                                            </p:cond>
                                          </p:endCondLst>
                                        </p:cTn>
                                        <p:tgtEl>
                                          <p:sndTgt r:embed="rId2" name="voltage.wav"/>
                                        </p:tgtEl>
                                      </p:cMediaNode>
                                    </p:audio>
                                  </p:subTnLst>
                                </p:cTn>
                              </p:par>
                              <p:par>
                                <p:cTn id="35" presetID="21" presetClass="entr" presetSubtype="8" fill="hold" nodeType="withEffect">
                                  <p:stCondLst>
                                    <p:cond delay="0"/>
                                  </p:stCondLst>
                                  <p:iterate type="lt">
                                    <p:tmPct val="15000"/>
                                  </p:iterate>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wheel(8)">
                                      <p:cBhvr>
                                        <p:cTn id="37" dur="2000"/>
                                        <p:tgtEl>
                                          <p:spTgt spid="3">
                                            <p:txEl>
                                              <p:pRg st="11" end="11"/>
                                            </p:txEl>
                                          </p:spTgt>
                                        </p:tgtEl>
                                      </p:cBhvr>
                                    </p:animEffect>
                                  </p:childTnLst>
                                  <p:subTnLst>
                                    <p:audio>
                                      <p:cMediaNode vol="98000">
                                        <p:cTn display="0" masterRel="sameClick">
                                          <p:stCondLst>
                                            <p:cond evt="begin" delay="0">
                                              <p:tn val="35"/>
                                            </p:cond>
                                          </p:stCondLst>
                                          <p:endCondLst>
                                            <p:cond evt="onStopAudio" delay="0">
                                              <p:tgtEl>
                                                <p:sldTgt/>
                                              </p:tgtEl>
                                            </p:cond>
                                          </p:endCondLst>
                                        </p:cTn>
                                        <p:tgtEl>
                                          <p:sndTgt r:embed="rId2" name="voltage.wav"/>
                                        </p:tgtEl>
                                      </p:cMediaNode>
                                    </p:audio>
                                  </p:subTnLst>
                                </p:cTn>
                              </p:par>
                              <p:par>
                                <p:cTn id="38" presetID="21" presetClass="entr" presetSubtype="8" fill="hold" nodeType="withEffect">
                                  <p:stCondLst>
                                    <p:cond delay="0"/>
                                  </p:stCondLst>
                                  <p:iterate type="lt">
                                    <p:tmPct val="15000"/>
                                  </p:iterate>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wheel(8)">
                                      <p:cBhvr>
                                        <p:cTn id="40" dur="2000"/>
                                        <p:tgtEl>
                                          <p:spTgt spid="3">
                                            <p:txEl>
                                              <p:pRg st="12" end="12"/>
                                            </p:txEl>
                                          </p:spTgt>
                                        </p:tgtEl>
                                      </p:cBhvr>
                                    </p:animEffect>
                                  </p:childTnLst>
                                  <p:subTnLst>
                                    <p:audio>
                                      <p:cMediaNode vol="98000">
                                        <p:cTn display="0" masterRel="sameClick">
                                          <p:stCondLst>
                                            <p:cond evt="begin" delay="0">
                                              <p:tn val="38"/>
                                            </p:cond>
                                          </p:stCondLst>
                                          <p:endCondLst>
                                            <p:cond evt="onStopAudio" delay="0">
                                              <p:tgtEl>
                                                <p:sldTgt/>
                                              </p:tgtEl>
                                            </p:cond>
                                          </p:endCondLst>
                                        </p:cTn>
                                        <p:tgtEl>
                                          <p:sndTgt r:embed="rId2" name="voltage.wav"/>
                                        </p:tgtEl>
                                      </p:cMediaNode>
                                    </p:audio>
                                  </p:subTnLst>
                                </p:cTn>
                              </p:par>
                              <p:par>
                                <p:cTn id="41" presetID="21" presetClass="entr" presetSubtype="8" fill="hold" nodeType="withEffect">
                                  <p:stCondLst>
                                    <p:cond delay="0"/>
                                  </p:stCondLst>
                                  <p:iterate type="lt">
                                    <p:tmPct val="15000"/>
                                  </p:iterate>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wheel(8)">
                                      <p:cBhvr>
                                        <p:cTn id="43" dur="2000"/>
                                        <p:tgtEl>
                                          <p:spTgt spid="3">
                                            <p:txEl>
                                              <p:pRg st="13" end="13"/>
                                            </p:txEl>
                                          </p:spTgt>
                                        </p:tgtEl>
                                      </p:cBhvr>
                                    </p:animEffect>
                                  </p:childTnLst>
                                  <p:subTnLst>
                                    <p:audio>
                                      <p:cMediaNode vol="98000">
                                        <p:cTn display="0" masterRel="sameClick">
                                          <p:stCondLst>
                                            <p:cond evt="begin" delay="0">
                                              <p:tn val="41"/>
                                            </p:cond>
                                          </p:stCondLst>
                                          <p:endCondLst>
                                            <p:cond evt="onStopAudio" delay="0">
                                              <p:tgtEl>
                                                <p:sldTgt/>
                                              </p:tgtEl>
                                            </p:cond>
                                          </p:endCondLst>
                                        </p:cTn>
                                        <p:tgtEl>
                                          <p:sndTgt r:embed="rId2" name="voltage.wav"/>
                                        </p:tgtEl>
                                      </p:cMediaNode>
                                    </p:audio>
                                  </p:subTnLst>
                                </p:cTn>
                              </p:par>
                              <p:par>
                                <p:cTn id="44" presetID="21" presetClass="entr" presetSubtype="8" fill="hold" nodeType="withEffect">
                                  <p:stCondLst>
                                    <p:cond delay="0"/>
                                  </p:stCondLst>
                                  <p:iterate type="lt">
                                    <p:tmPct val="15000"/>
                                  </p:iterate>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wheel(8)">
                                      <p:cBhvr>
                                        <p:cTn id="46" dur="2000"/>
                                        <p:tgtEl>
                                          <p:spTgt spid="3">
                                            <p:txEl>
                                              <p:pRg st="14" end="14"/>
                                            </p:txEl>
                                          </p:spTgt>
                                        </p:tgtEl>
                                      </p:cBhvr>
                                    </p:animEffect>
                                  </p:childTnLst>
                                  <p:subTnLst>
                                    <p:audio>
                                      <p:cMediaNode vol="98000">
                                        <p:cTn display="0" masterRel="sameClick">
                                          <p:stCondLst>
                                            <p:cond evt="begin" delay="0">
                                              <p:tn val="44"/>
                                            </p:cond>
                                          </p:stCondLst>
                                          <p:endCondLst>
                                            <p:cond evt="onStopAudio" delay="0">
                                              <p:tgtEl>
                                                <p:sldTgt/>
                                              </p:tgtEl>
                                            </p:cond>
                                          </p:endCondLst>
                                        </p:cTn>
                                        <p:tgtEl>
                                          <p:sndTgt r:embed="rId2" name="voltage.wav"/>
                                        </p:tgtEl>
                                      </p:cMediaNode>
                                    </p:audio>
                                  </p:subTnLst>
                                </p:cTn>
                              </p:par>
                              <p:par>
                                <p:cTn id="47" presetID="21" presetClass="entr" presetSubtype="8" fill="hold" nodeType="withEffect">
                                  <p:stCondLst>
                                    <p:cond delay="0"/>
                                  </p:stCondLst>
                                  <p:iterate type="lt">
                                    <p:tmPct val="15000"/>
                                  </p:iterate>
                                  <p:childTnLst>
                                    <p:set>
                                      <p:cBhvr>
                                        <p:cTn id="48" dur="1" fill="hold">
                                          <p:stCondLst>
                                            <p:cond delay="0"/>
                                          </p:stCondLst>
                                        </p:cTn>
                                        <p:tgtEl>
                                          <p:spTgt spid="3">
                                            <p:txEl>
                                              <p:pRg st="15" end="15"/>
                                            </p:txEl>
                                          </p:spTgt>
                                        </p:tgtEl>
                                        <p:attrNameLst>
                                          <p:attrName>style.visibility</p:attrName>
                                        </p:attrNameLst>
                                      </p:cBhvr>
                                      <p:to>
                                        <p:strVal val="visible"/>
                                      </p:to>
                                    </p:set>
                                    <p:animEffect transition="in" filter="wheel(8)">
                                      <p:cBhvr>
                                        <p:cTn id="49" dur="2000"/>
                                        <p:tgtEl>
                                          <p:spTgt spid="3">
                                            <p:txEl>
                                              <p:pRg st="15" end="15"/>
                                            </p:txEl>
                                          </p:spTgt>
                                        </p:tgtEl>
                                      </p:cBhvr>
                                    </p:animEffect>
                                  </p:childTnLst>
                                  <p:subTnLst>
                                    <p:audio>
                                      <p:cMediaNode vol="98000">
                                        <p:cTn display="0" masterRel="sameClick">
                                          <p:stCondLst>
                                            <p:cond evt="begin" delay="0">
                                              <p:tn val="47"/>
                                            </p:cond>
                                          </p:stCondLst>
                                          <p:endCondLst>
                                            <p:cond evt="onStopAudio" delay="0">
                                              <p:tgtEl>
                                                <p:sldTgt/>
                                              </p:tgtEl>
                                            </p:cond>
                                          </p:endCondLst>
                                        </p:cTn>
                                        <p:tgtEl>
                                          <p:sndTgt r:embed="rId2" name="voltage.wav"/>
                                        </p:tgtEl>
                                      </p:cMediaNode>
                                    </p:audio>
                                  </p:subTnLst>
                                </p:cTn>
                              </p:par>
                              <p:par>
                                <p:cTn id="50" presetID="21" presetClass="entr" presetSubtype="8" fill="hold" nodeType="withEffect">
                                  <p:stCondLst>
                                    <p:cond delay="0"/>
                                  </p:stCondLst>
                                  <p:iterate type="lt">
                                    <p:tmPct val="15000"/>
                                  </p:iterate>
                                  <p:childTnLst>
                                    <p:set>
                                      <p:cBhvr>
                                        <p:cTn id="51" dur="1" fill="hold">
                                          <p:stCondLst>
                                            <p:cond delay="0"/>
                                          </p:stCondLst>
                                        </p:cTn>
                                        <p:tgtEl>
                                          <p:spTgt spid="3">
                                            <p:txEl>
                                              <p:pRg st="16" end="16"/>
                                            </p:txEl>
                                          </p:spTgt>
                                        </p:tgtEl>
                                        <p:attrNameLst>
                                          <p:attrName>style.visibility</p:attrName>
                                        </p:attrNameLst>
                                      </p:cBhvr>
                                      <p:to>
                                        <p:strVal val="visible"/>
                                      </p:to>
                                    </p:set>
                                    <p:animEffect transition="in" filter="wheel(8)">
                                      <p:cBhvr>
                                        <p:cTn id="52" dur="2000"/>
                                        <p:tgtEl>
                                          <p:spTgt spid="3">
                                            <p:txEl>
                                              <p:pRg st="16" end="16"/>
                                            </p:txEl>
                                          </p:spTgt>
                                        </p:tgtEl>
                                      </p:cBhvr>
                                    </p:animEffect>
                                  </p:childTnLst>
                                  <p:subTnLst>
                                    <p:audio>
                                      <p:cMediaNode vol="98000">
                                        <p:cTn display="0" masterRel="sameClick">
                                          <p:stCondLst>
                                            <p:cond evt="begin" delay="0">
                                              <p:tn val="50"/>
                                            </p:cond>
                                          </p:stCondLst>
                                          <p:endCondLst>
                                            <p:cond evt="onStopAudio" delay="0">
                                              <p:tgtEl>
                                                <p:sldTgt/>
                                              </p:tgtEl>
                                            </p:cond>
                                          </p:endCondLst>
                                        </p:cTn>
                                        <p:tgtEl>
                                          <p:sndTgt r:embed="rId2"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2237" y="0"/>
            <a:ext cx="11227526" cy="1293028"/>
          </a:xfrm>
        </p:spPr>
        <p:txBody>
          <a:bodyPr>
            <a:normAutofit/>
          </a:bodyPr>
          <a:lstStyle/>
          <a:p>
            <a:pPr algn="ctr"/>
            <a:r>
              <a:rPr lang="tr-TR" sz="3200" dirty="0"/>
              <a:t>SATRANÇ ÖĞRETİM PROGRAMI’NIN ÖZEL AMAÇLARI </a:t>
            </a:r>
          </a:p>
        </p:txBody>
      </p:sp>
      <p:sp>
        <p:nvSpPr>
          <p:cNvPr id="3" name="İçerik Yer Tutucusu 2"/>
          <p:cNvSpPr>
            <a:spLocks noGrp="1"/>
          </p:cNvSpPr>
          <p:nvPr>
            <p:ph idx="1"/>
          </p:nvPr>
        </p:nvSpPr>
        <p:spPr>
          <a:xfrm>
            <a:off x="685800" y="940527"/>
            <a:ext cx="10820400" cy="5696170"/>
          </a:xfrm>
        </p:spPr>
        <p:txBody>
          <a:bodyPr>
            <a:noAutofit/>
          </a:bodyPr>
          <a:lstStyle/>
          <a:p>
            <a:pPr marL="0" indent="0" algn="just">
              <a:buNone/>
            </a:pPr>
            <a:r>
              <a:rPr lang="tr-TR" sz="2000" dirty="0" smtClean="0"/>
              <a:t>       Satranç </a:t>
            </a:r>
            <a:r>
              <a:rPr lang="tr-TR" sz="2000" dirty="0"/>
              <a:t>Öğretim Programı; satranç alanında yapılan bilimsel araştırmalardan ve satrançla ilgili öğretim programlarından yararlanılarak hazırlanmıştır. 21. yüzyılın çağdaş bireylerinin yetişmesine önemli katkılar sağlayacağına inanılan Satranç Öğretim Programı’nın amacı çocukların; </a:t>
            </a:r>
          </a:p>
          <a:p>
            <a:pPr algn="just"/>
            <a:r>
              <a:rPr lang="tr-TR" sz="2000" dirty="0" smtClean="0">
                <a:solidFill>
                  <a:srgbClr val="FF3300"/>
                </a:solidFill>
              </a:rPr>
              <a:t>1. </a:t>
            </a:r>
            <a:r>
              <a:rPr lang="tr-TR" sz="2000" dirty="0" smtClean="0"/>
              <a:t>Yaratıcı, eleştirel, yansıtıcı düşünme becerilerini geliştirerek çok yönlü düşünebilmesine, </a:t>
            </a:r>
          </a:p>
          <a:p>
            <a:pPr algn="just"/>
            <a:r>
              <a:rPr lang="tr-TR" sz="2000" dirty="0" smtClean="0">
                <a:solidFill>
                  <a:srgbClr val="FF3300"/>
                </a:solidFill>
              </a:rPr>
              <a:t>2. </a:t>
            </a:r>
            <a:r>
              <a:rPr lang="tr-TR" sz="2000" dirty="0" smtClean="0"/>
              <a:t>Araştırma</a:t>
            </a:r>
            <a:r>
              <a:rPr lang="tr-TR" sz="2000" dirty="0"/>
              <a:t>, problem çözme, yaratıcı çözümler üretme becerisini geliştirmesine, </a:t>
            </a:r>
          </a:p>
          <a:p>
            <a:pPr algn="just"/>
            <a:r>
              <a:rPr lang="tr-TR" sz="2000" dirty="0" smtClean="0">
                <a:solidFill>
                  <a:srgbClr val="FF3300"/>
                </a:solidFill>
              </a:rPr>
              <a:t>3. </a:t>
            </a:r>
            <a:r>
              <a:rPr lang="tr-TR" sz="2000" dirty="0" smtClean="0"/>
              <a:t>Durum </a:t>
            </a:r>
            <a:r>
              <a:rPr lang="tr-TR" sz="2000" dirty="0"/>
              <a:t>ve olayların çözümüne yönelik yeni stratejiler geliştirebilmesine, </a:t>
            </a:r>
          </a:p>
          <a:p>
            <a:pPr algn="just"/>
            <a:r>
              <a:rPr lang="tr-TR" sz="2000" dirty="0" smtClean="0">
                <a:solidFill>
                  <a:srgbClr val="FF3300"/>
                </a:solidFill>
              </a:rPr>
              <a:t>4. </a:t>
            </a:r>
            <a:r>
              <a:rPr lang="tr-TR" sz="2000" dirty="0" smtClean="0"/>
              <a:t>Sorumluluk </a:t>
            </a:r>
            <a:r>
              <a:rPr lang="tr-TR" sz="2000" dirty="0"/>
              <a:t>alan, kendisine güvenen birey olmasına, </a:t>
            </a:r>
          </a:p>
          <a:p>
            <a:pPr algn="just"/>
            <a:r>
              <a:rPr lang="tr-TR" sz="2000" dirty="0" smtClean="0">
                <a:solidFill>
                  <a:srgbClr val="FF3300"/>
                </a:solidFill>
              </a:rPr>
              <a:t>5. </a:t>
            </a:r>
            <a:r>
              <a:rPr lang="tr-TR" sz="2000" dirty="0" smtClean="0"/>
              <a:t>Çevresine </a:t>
            </a:r>
            <a:r>
              <a:rPr lang="tr-TR" sz="2000" dirty="0"/>
              <a:t>karşı duyarlı ve empati becerisi yüksek birey olmasına, </a:t>
            </a:r>
          </a:p>
          <a:p>
            <a:r>
              <a:rPr lang="tr-TR" sz="2000" dirty="0" smtClean="0">
                <a:solidFill>
                  <a:srgbClr val="FF3300"/>
                </a:solidFill>
              </a:rPr>
              <a:t>6. </a:t>
            </a:r>
            <a:r>
              <a:rPr lang="tr-TR" sz="2000" dirty="0" smtClean="0"/>
              <a:t>Günlük </a:t>
            </a:r>
            <a:r>
              <a:rPr lang="tr-TR" sz="2000" dirty="0"/>
              <a:t>yaşamda karşısındakilerle birlikte öğrenebilmesine ve öğrendiklerini kullanabilmesine, </a:t>
            </a:r>
          </a:p>
          <a:p>
            <a:r>
              <a:rPr lang="tr-TR" sz="2000" dirty="0" smtClean="0">
                <a:solidFill>
                  <a:srgbClr val="FF3300"/>
                </a:solidFill>
              </a:rPr>
              <a:t>7. </a:t>
            </a:r>
            <a:r>
              <a:rPr lang="tr-TR" sz="2000" dirty="0" smtClean="0"/>
              <a:t>Rekabet </a:t>
            </a:r>
            <a:r>
              <a:rPr lang="tr-TR" sz="2000" dirty="0"/>
              <a:t>koşulları oluştuğunda kendisine ve başkalarına karşı saygılı olmasına ve bunu davranışlarıyla gösterebilmesine, </a:t>
            </a:r>
          </a:p>
          <a:p>
            <a:r>
              <a:rPr lang="tr-TR" sz="2000" dirty="0" smtClean="0">
                <a:solidFill>
                  <a:srgbClr val="FF3300"/>
                </a:solidFill>
              </a:rPr>
              <a:t>8. </a:t>
            </a:r>
            <a:r>
              <a:rPr lang="tr-TR" sz="2000" dirty="0" smtClean="0"/>
              <a:t>Kapasitesini </a:t>
            </a:r>
            <a:r>
              <a:rPr lang="tr-TR" sz="2000" dirty="0"/>
              <a:t>geliştirerek en üst düzeyde kullanabilmesine ve kendi kendini yönetebilmesine, </a:t>
            </a:r>
            <a:r>
              <a:rPr lang="tr-TR" sz="3200" dirty="0" smtClean="0"/>
              <a:t> </a:t>
            </a:r>
            <a:endParaRPr lang="tr-TR" sz="3200" dirty="0"/>
          </a:p>
        </p:txBody>
      </p:sp>
      <p:sp>
        <p:nvSpPr>
          <p:cNvPr id="4" name="Metin kutusu 3"/>
          <p:cNvSpPr txBox="1"/>
          <p:nvPr/>
        </p:nvSpPr>
        <p:spPr>
          <a:xfrm>
            <a:off x="7839856" y="6057781"/>
            <a:ext cx="4179305" cy="923330"/>
          </a:xfrm>
          <a:prstGeom prst="rect">
            <a:avLst/>
          </a:prstGeom>
          <a:noFill/>
        </p:spPr>
        <p:txBody>
          <a:bodyPr wrap="square" rtlCol="0">
            <a:spAutoFit/>
          </a:bodyPr>
          <a:lstStyle/>
          <a:p>
            <a:r>
              <a:rPr lang="tr-TR" sz="3600" b="1" u="sng" dirty="0">
                <a:solidFill>
                  <a:srgbClr val="FF0000"/>
                </a:solidFill>
              </a:rPr>
              <a:t>Katkı</a:t>
            </a:r>
            <a:r>
              <a:rPr lang="tr-TR" sz="3200" b="1" u="sng" dirty="0">
                <a:solidFill>
                  <a:srgbClr val="FF0000"/>
                </a:solidFill>
              </a:rPr>
              <a:t> Sağlamaktır.</a:t>
            </a:r>
          </a:p>
          <a:p>
            <a:endParaRPr lang="tr-TR" dirty="0"/>
          </a:p>
        </p:txBody>
      </p:sp>
    </p:spTree>
    <p:extLst>
      <p:ext uri="{BB962C8B-B14F-4D97-AF65-F5344CB8AC3E}">
        <p14:creationId xmlns:p14="http://schemas.microsoft.com/office/powerpoint/2010/main" val="18880281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nodeType="clickEffect">
                                  <p:stCondLst>
                                    <p:cond delay="0"/>
                                  </p:stCondLst>
                                  <p:iterate type="lt">
                                    <p:tmPct val="10000"/>
                                  </p:iterate>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nodeType="clickEffect">
                                  <p:stCondLst>
                                    <p:cond delay="0"/>
                                  </p:stCondLst>
                                  <p:iterate type="lt">
                                    <p:tmPct val="10000"/>
                                  </p:iterate>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nodeType="clickEffect">
                                  <p:stCondLst>
                                    <p:cond delay="0"/>
                                  </p:stCondLst>
                                  <p:iterate type="lt">
                                    <p:tmPct val="10000"/>
                                  </p:iterate>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nodeType="clickEffect">
                                  <p:stCondLst>
                                    <p:cond delay="0"/>
                                  </p:stCondLst>
                                  <p:iterate type="lt">
                                    <p:tmPct val="10000"/>
                                  </p:iterate>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63481"/>
            <a:ext cx="12043954" cy="1293028"/>
          </a:xfrm>
        </p:spPr>
        <p:txBody>
          <a:bodyPr>
            <a:normAutofit/>
          </a:bodyPr>
          <a:lstStyle/>
          <a:p>
            <a:pPr algn="ctr"/>
            <a:r>
              <a:rPr lang="tr-TR" sz="3600" dirty="0"/>
              <a:t>SATRANÇ ÖĞRETİM PROGRAMI’NA ÖZGÜ BECERİLER </a:t>
            </a:r>
          </a:p>
        </p:txBody>
      </p:sp>
      <p:sp>
        <p:nvSpPr>
          <p:cNvPr id="3" name="İçerik Yer Tutucusu 2"/>
          <p:cNvSpPr>
            <a:spLocks noGrp="1"/>
          </p:cNvSpPr>
          <p:nvPr>
            <p:ph idx="1"/>
          </p:nvPr>
        </p:nvSpPr>
        <p:spPr>
          <a:xfrm>
            <a:off x="177542" y="367445"/>
            <a:ext cx="12014458" cy="5826877"/>
          </a:xfrm>
        </p:spPr>
        <p:txBody>
          <a:bodyPr numCol="2">
            <a:noAutofit/>
          </a:bodyPr>
          <a:lstStyle/>
          <a:p>
            <a:endParaRPr lang="tr-TR" sz="3200" dirty="0" smtClean="0"/>
          </a:p>
          <a:p>
            <a:endParaRPr lang="tr-TR" sz="3200" dirty="0"/>
          </a:p>
          <a:p>
            <a:r>
              <a:rPr lang="tr-TR" sz="4000" dirty="0" smtClean="0"/>
              <a:t>Değişim </a:t>
            </a:r>
            <a:r>
              <a:rPr lang="tr-TR" sz="4000" dirty="0"/>
              <a:t>ve Sürekliliği Algılama </a:t>
            </a:r>
          </a:p>
          <a:p>
            <a:r>
              <a:rPr lang="tr-TR" sz="4000" dirty="0"/>
              <a:t>Girişimcilik </a:t>
            </a:r>
          </a:p>
          <a:p>
            <a:r>
              <a:rPr lang="tr-TR" sz="4000" dirty="0"/>
              <a:t>İletişim Kurabilme </a:t>
            </a:r>
          </a:p>
          <a:p>
            <a:r>
              <a:rPr lang="tr-TR" sz="4000" dirty="0"/>
              <a:t>İş Birliği Yapabilme </a:t>
            </a:r>
          </a:p>
          <a:p>
            <a:r>
              <a:rPr lang="tr-TR" sz="4000" dirty="0"/>
              <a:t>Karar Verme </a:t>
            </a:r>
            <a:endParaRPr lang="tr-TR" sz="4000" dirty="0" smtClean="0"/>
          </a:p>
          <a:p>
            <a:r>
              <a:rPr lang="tr-TR" sz="4000" dirty="0" smtClean="0"/>
              <a:t>Kendini Tanıma</a:t>
            </a:r>
            <a:endParaRPr lang="tr-TR" sz="4000" dirty="0"/>
          </a:p>
          <a:p>
            <a:endParaRPr lang="tr-TR" sz="4000" dirty="0" smtClean="0"/>
          </a:p>
          <a:p>
            <a:pPr marL="0" indent="0">
              <a:buNone/>
            </a:pPr>
            <a:endParaRPr lang="tr-TR" sz="4000" dirty="0" smtClean="0"/>
          </a:p>
          <a:p>
            <a:pPr marL="0" indent="0">
              <a:buNone/>
            </a:pPr>
            <a:endParaRPr lang="tr-TR" sz="4000" dirty="0" smtClean="0"/>
          </a:p>
          <a:p>
            <a:r>
              <a:rPr lang="tr-TR" sz="4000" dirty="0" smtClean="0"/>
              <a:t>Öz </a:t>
            </a:r>
            <a:r>
              <a:rPr lang="tr-TR" sz="4000" dirty="0"/>
              <a:t>Güven Kazanma 	</a:t>
            </a:r>
          </a:p>
          <a:p>
            <a:r>
              <a:rPr lang="tr-TR" sz="4000" dirty="0"/>
              <a:t>Kurallara Uyma </a:t>
            </a:r>
          </a:p>
          <a:p>
            <a:r>
              <a:rPr lang="tr-TR" sz="4000" dirty="0"/>
              <a:t>Problem Çözme </a:t>
            </a:r>
          </a:p>
          <a:p>
            <a:r>
              <a:rPr lang="tr-TR" sz="4000" dirty="0"/>
              <a:t>Araştırmacı Olma </a:t>
            </a:r>
          </a:p>
          <a:p>
            <a:r>
              <a:rPr lang="tr-TR" sz="4000" dirty="0"/>
              <a:t>Sosyal Katılım </a:t>
            </a:r>
          </a:p>
          <a:p>
            <a:r>
              <a:rPr lang="tr-TR" sz="4000" dirty="0"/>
              <a:t>Zaman Yönetimi</a:t>
            </a:r>
          </a:p>
          <a:p>
            <a:pPr marL="0" indent="0">
              <a:buNone/>
            </a:pPr>
            <a:r>
              <a:rPr lang="tr-TR" sz="1800" dirty="0"/>
              <a:t>	</a:t>
            </a:r>
            <a:endParaRPr lang="tr-TR" sz="1800" dirty="0" smtClean="0"/>
          </a:p>
          <a:p>
            <a:endParaRPr lang="tr-TR" sz="1800" dirty="0"/>
          </a:p>
          <a:p>
            <a:endParaRPr lang="tr-TR" sz="1800" dirty="0"/>
          </a:p>
        </p:txBody>
      </p:sp>
    </p:spTree>
    <p:extLst>
      <p:ext uri="{BB962C8B-B14F-4D97-AF65-F5344CB8AC3E}">
        <p14:creationId xmlns:p14="http://schemas.microsoft.com/office/powerpoint/2010/main" val="69498001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iterate type="wd">
                                    <p:tmPct val="6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iterate type="wd">
                                    <p:tmPct val="10000"/>
                                  </p:iterate>
                                  <p:childTnLst>
                                    <p:set>
                                      <p:cBhvr>
                                        <p:cTn id="13" dur="1" fill="hold">
                                          <p:stCondLst>
                                            <p:cond delay="0"/>
                                          </p:stCondLst>
                                        </p:cTn>
                                        <p:tgtEl>
                                          <p:spTgt spid="3">
                                            <p:txEl>
                                              <p:pRg st="2" end="2"/>
                                            </p:txEl>
                                          </p:spTgt>
                                        </p:tgtEl>
                                        <p:attrNameLst>
                                          <p:attrName>style.visibility</p:attrName>
                                        </p:attrNameLst>
                                      </p:cBhvr>
                                      <p:to>
                                        <p:strVal val="visible"/>
                                      </p:to>
                                    </p:set>
                                    <p:animEffect transition="in" filter="diamond(in)">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amond(in)">
                                      <p:cBhvr>
                                        <p:cTn id="19" dur="2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amond(in)">
                                      <p:cBhvr>
                                        <p:cTn id="24" dur="2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diamond(in)">
                                      <p:cBhvr>
                                        <p:cTn id="29" dur="20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16"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diamond(in)">
                                      <p:cBhvr>
                                        <p:cTn id="34" dur="20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diamond(in)">
                                      <p:cBhvr>
                                        <p:cTn id="39" dur="20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diamond(in)">
                                      <p:cBhvr>
                                        <p:cTn id="44" dur="2000"/>
                                        <p:tgtEl>
                                          <p:spTgt spid="3">
                                            <p:txEl>
                                              <p:pRg st="11" end="1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diamond(in)">
                                      <p:cBhvr>
                                        <p:cTn id="49" dur="2000"/>
                                        <p:tgtEl>
                                          <p:spTgt spid="3">
                                            <p:txEl>
                                              <p:pRg st="12" end="1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8" presetClass="entr" presetSubtype="16" fill="hold" nodeType="clickEffect">
                                  <p:stCondLst>
                                    <p:cond delay="0"/>
                                  </p:stCondLst>
                                  <p:childTnLst>
                                    <p:set>
                                      <p:cBhvr>
                                        <p:cTn id="53" dur="1" fill="hold">
                                          <p:stCondLst>
                                            <p:cond delay="0"/>
                                          </p:stCondLst>
                                        </p:cTn>
                                        <p:tgtEl>
                                          <p:spTgt spid="3">
                                            <p:txEl>
                                              <p:pRg st="13" end="13"/>
                                            </p:txEl>
                                          </p:spTgt>
                                        </p:tgtEl>
                                        <p:attrNameLst>
                                          <p:attrName>style.visibility</p:attrName>
                                        </p:attrNameLst>
                                      </p:cBhvr>
                                      <p:to>
                                        <p:strVal val="visible"/>
                                      </p:to>
                                    </p:set>
                                    <p:animEffect transition="in" filter="diamond(in)">
                                      <p:cBhvr>
                                        <p:cTn id="54" dur="2000"/>
                                        <p:tgtEl>
                                          <p:spTgt spid="3">
                                            <p:txEl>
                                              <p:pRg st="13" end="1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8" presetClass="entr" presetSubtype="16"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Effect transition="in" filter="diamond(in)">
                                      <p:cBhvr>
                                        <p:cTn id="59" dur="2000"/>
                                        <p:tgtEl>
                                          <p:spTgt spid="3">
                                            <p:txEl>
                                              <p:pRg st="14" end="14"/>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8" presetClass="entr" presetSubtype="16" fill="hold" nodeType="clickEffect">
                                  <p:stCondLst>
                                    <p:cond delay="0"/>
                                  </p:stCondLst>
                                  <p:childTnLst>
                                    <p:set>
                                      <p:cBhvr>
                                        <p:cTn id="63" dur="1" fill="hold">
                                          <p:stCondLst>
                                            <p:cond delay="0"/>
                                          </p:stCondLst>
                                        </p:cTn>
                                        <p:tgtEl>
                                          <p:spTgt spid="3">
                                            <p:txEl>
                                              <p:pRg st="15" end="15"/>
                                            </p:txEl>
                                          </p:spTgt>
                                        </p:tgtEl>
                                        <p:attrNameLst>
                                          <p:attrName>style.visibility</p:attrName>
                                        </p:attrNameLst>
                                      </p:cBhvr>
                                      <p:to>
                                        <p:strVal val="visible"/>
                                      </p:to>
                                    </p:set>
                                    <p:animEffect transition="in" filter="diamond(in)">
                                      <p:cBhvr>
                                        <p:cTn id="64" dur="2000"/>
                                        <p:tgtEl>
                                          <p:spTgt spid="3">
                                            <p:txEl>
                                              <p:pRg st="15" end="15"/>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8" presetClass="entr" presetSubtype="16" fill="hold" nodeType="clickEffect">
                                  <p:stCondLst>
                                    <p:cond delay="0"/>
                                  </p:stCondLst>
                                  <p:childTnLst>
                                    <p:set>
                                      <p:cBhvr>
                                        <p:cTn id="68" dur="1" fill="hold">
                                          <p:stCondLst>
                                            <p:cond delay="0"/>
                                          </p:stCondLst>
                                        </p:cTn>
                                        <p:tgtEl>
                                          <p:spTgt spid="3">
                                            <p:txEl>
                                              <p:pRg st="16" end="16"/>
                                            </p:txEl>
                                          </p:spTgt>
                                        </p:tgtEl>
                                        <p:attrNameLst>
                                          <p:attrName>style.visibility</p:attrName>
                                        </p:attrNameLst>
                                      </p:cBhvr>
                                      <p:to>
                                        <p:strVal val="visible"/>
                                      </p:to>
                                    </p:set>
                                    <p:animEffect transition="in" filter="diamond(in)">
                                      <p:cBhvr>
                                        <p:cTn id="69" dur="20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0723" y="132735"/>
            <a:ext cx="11941277" cy="1106130"/>
          </a:xfrm>
        </p:spPr>
        <p:txBody>
          <a:bodyPr>
            <a:normAutofit/>
          </a:bodyPr>
          <a:lstStyle/>
          <a:p>
            <a:pPr algn="ctr"/>
            <a:r>
              <a:rPr lang="tr-TR" sz="2000" dirty="0"/>
              <a:t>SATRANÇ ÖĞRETİM PROGRAMI’NIN UYGULANMASINDA DİKKAT EDİLECEK HUSUSLAR</a:t>
            </a:r>
          </a:p>
        </p:txBody>
      </p:sp>
      <p:sp>
        <p:nvSpPr>
          <p:cNvPr id="3" name="İçerik Yer Tutucusu 2"/>
          <p:cNvSpPr>
            <a:spLocks noGrp="1"/>
          </p:cNvSpPr>
          <p:nvPr>
            <p:ph idx="1"/>
          </p:nvPr>
        </p:nvSpPr>
        <p:spPr>
          <a:xfrm>
            <a:off x="250723" y="1017640"/>
            <a:ext cx="11255477" cy="5201046"/>
          </a:xfrm>
        </p:spPr>
        <p:txBody>
          <a:bodyPr>
            <a:normAutofit/>
          </a:bodyPr>
          <a:lstStyle/>
          <a:p>
            <a:endParaRPr lang="tr-TR" dirty="0"/>
          </a:p>
          <a:p>
            <a:pPr algn="just"/>
            <a:r>
              <a:rPr lang="tr-TR" dirty="0"/>
              <a:t>1. Dersin işlenişinde sınıf içi, okul içi ve okul dışı uygulamalar yapmaya özen gösterilmelidir. </a:t>
            </a:r>
          </a:p>
          <a:p>
            <a:pPr algn="just"/>
            <a:r>
              <a:rPr lang="tr-TR" dirty="0"/>
              <a:t>2. Satrancın bir şans veya bahis oyunu olmadığı vurgulanarak oyun temelli öğretim yöntem ve teknikleriyle bir strateji oyunu olduğu öğrencilerin yaş ve bireysel farklılıkları temellinde ele alınmalıdır. </a:t>
            </a:r>
          </a:p>
          <a:p>
            <a:pPr algn="just"/>
            <a:r>
              <a:rPr lang="tr-TR" dirty="0"/>
              <a:t>3. Program uygulanırken özel gereksinimi olan öğrenciler için gereken bireysel özellikleri ve ihtiyaçları dikkate alan öğretme stratejileri kullanılmalıdır. </a:t>
            </a:r>
          </a:p>
          <a:p>
            <a:pPr algn="just"/>
            <a:r>
              <a:rPr lang="tr-TR" dirty="0"/>
              <a:t>4. Satranç sadece bir strateji oyunu olarak düşünülmemeli aynı zamanda satrancın felsefesine uygun olarak öğrencilerin yaş ve bireysel farklılıklarını dikkate alarak oyun temelli yöntem ve tekniklerle verilmelidir. </a:t>
            </a:r>
          </a:p>
          <a:p>
            <a:pPr algn="just"/>
            <a:r>
              <a:rPr lang="tr-TR" dirty="0"/>
              <a:t>5. Sonuç odaklı ölçme değerlendirme yöntemlerini kullanmanın yanı sıra süreç odaklı ölçme değerlendirme yöntemlerinin kullanılmasına önem vermelidir. </a:t>
            </a:r>
          </a:p>
          <a:p>
            <a:endParaRPr lang="tr-TR" dirty="0"/>
          </a:p>
        </p:txBody>
      </p:sp>
    </p:spTree>
    <p:extLst>
      <p:ext uri="{BB962C8B-B14F-4D97-AF65-F5344CB8AC3E}">
        <p14:creationId xmlns:p14="http://schemas.microsoft.com/office/powerpoint/2010/main" val="422049893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nodeType="click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Horizont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42"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outHorizont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nodeType="clickEffect">
                                  <p:stCondLst>
                                    <p:cond delay="0"/>
                                  </p:stCondLst>
                                  <p:iterate type="lt">
                                    <p:tmPct val="10000"/>
                                  </p:iterate>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outVertic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iterate type="lt">
                                    <p:tmPct val="10000"/>
                                  </p:iterate>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iterate type="lt">
                                    <p:tmPct val="10000"/>
                                  </p:iterate>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0887" y="311597"/>
            <a:ext cx="11270226" cy="602803"/>
          </a:xfrm>
        </p:spPr>
        <p:txBody>
          <a:bodyPr>
            <a:normAutofit/>
          </a:bodyPr>
          <a:lstStyle/>
          <a:p>
            <a:r>
              <a:rPr lang="tr-TR" sz="2000" dirty="0"/>
              <a:t>SATRANÇ ÖĞRETİM PROGRAMI’NIN UYGULANMASINDA DİKKAT EDİLECEK HUSUSLAR</a:t>
            </a:r>
          </a:p>
        </p:txBody>
      </p:sp>
      <p:sp>
        <p:nvSpPr>
          <p:cNvPr id="3" name="İçerik Yer Tutucusu 2"/>
          <p:cNvSpPr>
            <a:spLocks noGrp="1"/>
          </p:cNvSpPr>
          <p:nvPr>
            <p:ph idx="1"/>
          </p:nvPr>
        </p:nvSpPr>
        <p:spPr>
          <a:xfrm>
            <a:off x="460886" y="749218"/>
            <a:ext cx="11426313" cy="5828563"/>
          </a:xfrm>
        </p:spPr>
        <p:txBody>
          <a:bodyPr>
            <a:normAutofit lnSpcReduction="10000"/>
          </a:bodyPr>
          <a:lstStyle/>
          <a:p>
            <a:endParaRPr lang="tr-TR" dirty="0"/>
          </a:p>
          <a:p>
            <a:pPr algn="just"/>
            <a:r>
              <a:rPr lang="tr-TR" dirty="0"/>
              <a:t>6. Program uygulanırken tüm kazanımlar ilgili değerlerle eşleştirilmeli ve örtük program anlayışından hareketle dersler işlenmelidir. </a:t>
            </a:r>
          </a:p>
          <a:p>
            <a:pPr algn="just"/>
            <a:r>
              <a:rPr lang="tr-TR" dirty="0"/>
              <a:t>7</a:t>
            </a:r>
            <a:r>
              <a:rPr lang="tr-TR" dirty="0" smtClean="0"/>
              <a:t>. Program </a:t>
            </a:r>
            <a:r>
              <a:rPr lang="tr-TR" dirty="0"/>
              <a:t>uygulanmaya başladığında öğrencilerin hazır </a:t>
            </a:r>
            <a:r>
              <a:rPr lang="tr-TR" dirty="0" err="1"/>
              <a:t>bulunuşluk</a:t>
            </a:r>
            <a:r>
              <a:rPr lang="tr-TR" dirty="0"/>
              <a:t> düzeyleri belirlenmelidir</a:t>
            </a:r>
            <a:r>
              <a:rPr lang="tr-TR" dirty="0" smtClean="0"/>
              <a:t>. Bunun </a:t>
            </a:r>
            <a:r>
              <a:rPr lang="tr-TR" dirty="0"/>
              <a:t>için düzey belirleme gözlem ve değerlendirme formu ile bu forma ilişkin </a:t>
            </a:r>
            <a:r>
              <a:rPr lang="tr-TR" dirty="0" smtClean="0"/>
              <a:t>testler kullanılmalıdır</a:t>
            </a:r>
            <a:r>
              <a:rPr lang="tr-TR" dirty="0"/>
              <a:t>.</a:t>
            </a:r>
          </a:p>
          <a:p>
            <a:pPr algn="just"/>
            <a:r>
              <a:rPr lang="tr-TR" dirty="0"/>
              <a:t>8</a:t>
            </a:r>
            <a:r>
              <a:rPr lang="tr-TR" dirty="0" smtClean="0"/>
              <a:t>. Öğrencilerin </a:t>
            </a:r>
            <a:r>
              <a:rPr lang="tr-TR" dirty="0"/>
              <a:t>satranç dersindeki başarıları notla değerlendirilmemeli; program </a:t>
            </a:r>
            <a:r>
              <a:rPr lang="tr-TR" dirty="0" smtClean="0"/>
              <a:t>uygulanmaya başladığı </a:t>
            </a:r>
            <a:r>
              <a:rPr lang="tr-TR" dirty="0"/>
              <a:t>anda, süreçte ve süreç sonunda yapılan bütün değerlendirmeler dikkate alınmalıdır</a:t>
            </a:r>
            <a:r>
              <a:rPr lang="tr-TR" dirty="0" smtClean="0"/>
              <a:t>. Bu </a:t>
            </a:r>
            <a:r>
              <a:rPr lang="tr-TR" dirty="0"/>
              <a:t>değerlendirmeler; öğrencileri daha iyi tanımaya, öğrencilerin öğrenme </a:t>
            </a:r>
            <a:r>
              <a:rPr lang="tr-TR" dirty="0" smtClean="0"/>
              <a:t>eksikliklerini belirlemeye </a:t>
            </a:r>
            <a:r>
              <a:rPr lang="tr-TR" dirty="0"/>
              <a:t>ve satranç dersinden daha etkin yararlanmaya dönük olmalıdır.</a:t>
            </a:r>
          </a:p>
          <a:p>
            <a:pPr algn="just"/>
            <a:r>
              <a:rPr lang="tr-TR" dirty="0"/>
              <a:t>9</a:t>
            </a:r>
            <a:r>
              <a:rPr lang="tr-TR" dirty="0" smtClean="0"/>
              <a:t>. Satranç </a:t>
            </a:r>
            <a:r>
              <a:rPr lang="tr-TR" dirty="0"/>
              <a:t>hakkında hiçbir bilgisi olmayan ve daha önce satranç dersi almamış </a:t>
            </a:r>
            <a:r>
              <a:rPr lang="tr-TR" dirty="0" smtClean="0"/>
              <a:t>öğrenciler başlangıç </a:t>
            </a:r>
            <a:r>
              <a:rPr lang="tr-TR" dirty="0"/>
              <a:t>düzeyi birinci basamaktan başlatılır. Diğer öğrenciler düzey belirleme </a:t>
            </a:r>
            <a:r>
              <a:rPr lang="tr-TR" dirty="0" smtClean="0"/>
              <a:t>testleri sonuçlarına </a:t>
            </a:r>
            <a:r>
              <a:rPr lang="tr-TR" dirty="0"/>
              <a:t>göre ilgili düzey ve basamaklara yerleştirilir.</a:t>
            </a:r>
          </a:p>
          <a:p>
            <a:pPr algn="just"/>
            <a:r>
              <a:rPr lang="tr-TR" dirty="0"/>
              <a:t>10</a:t>
            </a:r>
            <a:r>
              <a:rPr lang="tr-TR" dirty="0" smtClean="0"/>
              <a:t>. Satranç </a:t>
            </a:r>
            <a:r>
              <a:rPr lang="tr-TR" dirty="0"/>
              <a:t>öğretimi sırasında oyun terminolojisinde yer alan bazı ifadelerin öğrencilerin yaş gruplarının pedagojik özellikleri dikkate alınarak kullanılmasına özen gösterilmelidir. Örneğin “tehdit etme” gibi teknik terimler öğrencilerin gelişim düzeyleri dikkate alınarak yanlış anlaşılmalara yol açmayacak şekilde kullanılmalıdır.</a:t>
            </a:r>
          </a:p>
          <a:p>
            <a:endParaRPr lang="tr-TR" dirty="0"/>
          </a:p>
        </p:txBody>
      </p:sp>
    </p:spTree>
    <p:extLst>
      <p:ext uri="{BB962C8B-B14F-4D97-AF65-F5344CB8AC3E}">
        <p14:creationId xmlns:p14="http://schemas.microsoft.com/office/powerpoint/2010/main" val="26738232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righ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lt">
                                    <p:tmPct val="10000"/>
                                  </p:iterate>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iterate type="lt">
                                    <p:tmPct val="10000"/>
                                  </p:iterate>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up)">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iterate type="lt">
                                    <p:tmPct val="10000"/>
                                  </p:iterate>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iterate type="lt">
                                    <p:tmPct val="10000"/>
                                  </p:iterate>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8206" y="285049"/>
            <a:ext cx="11152239" cy="821080"/>
          </a:xfrm>
        </p:spPr>
        <p:txBody>
          <a:bodyPr/>
          <a:lstStyle/>
          <a:p>
            <a:r>
              <a:rPr lang="tr-TR" b="1" i="1" u="sng" dirty="0"/>
              <a:t>1</a:t>
            </a:r>
            <a:r>
              <a:rPr lang="tr-TR" b="1" i="1" u="sng" dirty="0" smtClean="0"/>
              <a:t>. </a:t>
            </a:r>
            <a:r>
              <a:rPr lang="tr-TR" b="1" i="1" u="sng" dirty="0"/>
              <a:t>BASAMAK KAZANIM VE AÇIKLAMALARI </a:t>
            </a:r>
          </a:p>
        </p:txBody>
      </p:sp>
      <p:sp>
        <p:nvSpPr>
          <p:cNvPr id="3" name="İçerik Yer Tutucusu 2"/>
          <p:cNvSpPr>
            <a:spLocks noGrp="1"/>
          </p:cNvSpPr>
          <p:nvPr>
            <p:ph idx="1"/>
          </p:nvPr>
        </p:nvSpPr>
        <p:spPr>
          <a:xfrm>
            <a:off x="862781" y="3433425"/>
            <a:ext cx="10820400" cy="1153324"/>
          </a:xfrm>
        </p:spPr>
        <p:txBody>
          <a:bodyPr>
            <a:normAutofit/>
          </a:bodyPr>
          <a:lstStyle/>
          <a:p>
            <a:endParaRPr lang="tr-TR" dirty="0"/>
          </a:p>
        </p:txBody>
      </p:sp>
      <p:pic>
        <p:nvPicPr>
          <p:cNvPr id="6" name="Resim 5">
            <a:hlinkClick r:id="rId2" action="ppaction://hlinkfile"/>
          </p:cNvPr>
          <p:cNvPicPr>
            <a:picLocks noChangeAspect="1"/>
          </p:cNvPicPr>
          <p:nvPr/>
        </p:nvPicPr>
        <p:blipFill>
          <a:blip r:embed="rId3"/>
          <a:stretch>
            <a:fillRect/>
          </a:stretch>
        </p:blipFill>
        <p:spPr>
          <a:xfrm>
            <a:off x="206476" y="1106129"/>
            <a:ext cx="11894983" cy="5442155"/>
          </a:xfrm>
          <a:prstGeom prst="rect">
            <a:avLst/>
          </a:prstGeom>
        </p:spPr>
      </p:pic>
    </p:spTree>
    <p:extLst>
      <p:ext uri="{BB962C8B-B14F-4D97-AF65-F5344CB8AC3E}">
        <p14:creationId xmlns:p14="http://schemas.microsoft.com/office/powerpoint/2010/main" val="213396734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iterate type="lt">
                                    <p:tmPct val="3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8206" y="285049"/>
            <a:ext cx="11152239" cy="821080"/>
          </a:xfrm>
        </p:spPr>
        <p:txBody>
          <a:bodyPr/>
          <a:lstStyle/>
          <a:p>
            <a:r>
              <a:rPr lang="tr-TR" b="1" i="1" u="sng" dirty="0" smtClean="0"/>
              <a:t>2. </a:t>
            </a:r>
            <a:r>
              <a:rPr lang="tr-TR" b="1" i="1" u="sng" dirty="0"/>
              <a:t>BASAMAK KAZANIM VE AÇIKLAMALARI </a:t>
            </a:r>
          </a:p>
        </p:txBody>
      </p:sp>
      <p:pic>
        <p:nvPicPr>
          <p:cNvPr id="5" name="Resim 4">
            <a:hlinkClick r:id="rId2" action="ppaction://hlinkfile"/>
          </p:cNvPr>
          <p:cNvPicPr>
            <a:picLocks noChangeAspect="1"/>
          </p:cNvPicPr>
          <p:nvPr/>
        </p:nvPicPr>
        <p:blipFill>
          <a:blip r:embed="rId3"/>
          <a:stretch>
            <a:fillRect/>
          </a:stretch>
        </p:blipFill>
        <p:spPr>
          <a:xfrm>
            <a:off x="206477" y="1106129"/>
            <a:ext cx="11894983" cy="5442155"/>
          </a:xfrm>
          <a:prstGeom prst="rect">
            <a:avLst/>
          </a:prstGeom>
        </p:spPr>
      </p:pic>
    </p:spTree>
    <p:extLst>
      <p:ext uri="{BB962C8B-B14F-4D97-AF65-F5344CB8AC3E}">
        <p14:creationId xmlns:p14="http://schemas.microsoft.com/office/powerpoint/2010/main" val="308820650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iterate type="lt">
                                    <p:tmPct val="3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Uçak İzi">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TM04033937[[fn=Uçak İzi]]</Template>
  <TotalTime>1124</TotalTime>
  <Words>579</Words>
  <Application>Microsoft Office PowerPoint</Application>
  <PresentationFormat>Özel</PresentationFormat>
  <Paragraphs>80</Paragraphs>
  <Slides>12</Slides>
  <Notes>2</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Uçak İzi</vt:lpstr>
      <vt:lpstr>PowerPoint Sunusu</vt:lpstr>
      <vt:lpstr> İlkokul SATRANÇ ÖĞRETİM PROGRAMI   http://mufredat.meb.gov.tr/ProgramDetay.aspx?PID=604</vt:lpstr>
      <vt:lpstr>İçindekiler</vt:lpstr>
      <vt:lpstr>SATRANÇ ÖĞRETİM PROGRAMI’NIN ÖZEL AMAÇLARI </vt:lpstr>
      <vt:lpstr>SATRANÇ ÖĞRETİM PROGRAMI’NA ÖZGÜ BECERİLER </vt:lpstr>
      <vt:lpstr>SATRANÇ ÖĞRETİM PROGRAMI’NIN UYGULANMASINDA DİKKAT EDİLECEK HUSUSLAR</vt:lpstr>
      <vt:lpstr>SATRANÇ ÖĞRETİM PROGRAMI’NIN UYGULANMASINDA DİKKAT EDİLECEK HUSUSLAR</vt:lpstr>
      <vt:lpstr>1. BASAMAK KAZANIM VE AÇIKLAMALARI </vt:lpstr>
      <vt:lpstr>2. BASAMAK KAZANIM VE AÇIKLAMALARI </vt:lpstr>
      <vt:lpstr>3. BASAMAK KAZANIM VE AÇIKLAMALARI </vt:lpstr>
      <vt:lpstr>4. BASAMAK KAZANIM VE AÇIKLAMALARI </vt:lpstr>
      <vt:lpstr>Hazırlayan</vt:lpstr>
    </vt:vector>
  </TitlesOfParts>
  <Company>NouS/TncTR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SATRANÇ ÖĞRETİM PROGRAMI   (İlkokul)  http://mufredat.meb.gov.tr/ProgramDetay.aspx?PID=604</dc:title>
  <dc:creator>ERHAN</dc:creator>
  <cp:lastModifiedBy>asus</cp:lastModifiedBy>
  <cp:revision>28</cp:revision>
  <dcterms:created xsi:type="dcterms:W3CDTF">2019-06-14T12:22:05Z</dcterms:created>
  <dcterms:modified xsi:type="dcterms:W3CDTF">2019-09-27T15:43:50Z</dcterms:modified>
</cp:coreProperties>
</file>